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6" r:id="rId2"/>
  </p:sldMasterIdLst>
  <p:notesMasterIdLst>
    <p:notesMasterId r:id="rId65"/>
  </p:notesMasterIdLst>
  <p:sldIdLst>
    <p:sldId id="257" r:id="rId3"/>
    <p:sldId id="258" r:id="rId4"/>
    <p:sldId id="309" r:id="rId5"/>
    <p:sldId id="259" r:id="rId6"/>
    <p:sldId id="310" r:id="rId7"/>
    <p:sldId id="311" r:id="rId8"/>
    <p:sldId id="312" r:id="rId9"/>
    <p:sldId id="313" r:id="rId10"/>
    <p:sldId id="314" r:id="rId11"/>
    <p:sldId id="315" r:id="rId12"/>
    <p:sldId id="320" r:id="rId13"/>
    <p:sldId id="316" r:id="rId14"/>
    <p:sldId id="317" r:id="rId15"/>
    <p:sldId id="318" r:id="rId16"/>
    <p:sldId id="324" r:id="rId17"/>
    <p:sldId id="325" r:id="rId18"/>
    <p:sldId id="326" r:id="rId19"/>
    <p:sldId id="319" r:id="rId20"/>
    <p:sldId id="265" r:id="rId21"/>
    <p:sldId id="328" r:id="rId22"/>
    <p:sldId id="330" r:id="rId23"/>
    <p:sldId id="329" r:id="rId24"/>
    <p:sldId id="331" r:id="rId25"/>
    <p:sldId id="266" r:id="rId26"/>
    <p:sldId id="268" r:id="rId27"/>
    <p:sldId id="269" r:id="rId28"/>
    <p:sldId id="270" r:id="rId29"/>
    <p:sldId id="271" r:id="rId30"/>
    <p:sldId id="272" r:id="rId31"/>
    <p:sldId id="273" r:id="rId32"/>
    <p:sldId id="274" r:id="rId33"/>
    <p:sldId id="278" r:id="rId34"/>
    <p:sldId id="264" r:id="rId35"/>
    <p:sldId id="260" r:id="rId36"/>
    <p:sldId id="279" r:id="rId37"/>
    <p:sldId id="280" r:id="rId38"/>
    <p:sldId id="281" r:id="rId39"/>
    <p:sldId id="282" r:id="rId40"/>
    <p:sldId id="283" r:id="rId41"/>
    <p:sldId id="284" r:id="rId42"/>
    <p:sldId id="261" r:id="rId43"/>
    <p:sldId id="321" r:id="rId44"/>
    <p:sldId id="262" r:id="rId45"/>
    <p:sldId id="293" r:id="rId46"/>
    <p:sldId id="327" r:id="rId47"/>
    <p:sldId id="294" r:id="rId48"/>
    <p:sldId id="295" r:id="rId49"/>
    <p:sldId id="322" r:id="rId50"/>
    <p:sldId id="323"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290238-6E1C-4CB0-B22F-08544463F22B}">
          <p14:sldIdLst>
            <p14:sldId id="257"/>
            <p14:sldId id="258"/>
          </p14:sldIdLst>
        </p14:section>
        <p14:section name="Environments" id="{BE1423DF-DA8A-4CBE-9B7A-2D4B30A32B83}">
          <p14:sldIdLst>
            <p14:sldId id="309"/>
            <p14:sldId id="259"/>
            <p14:sldId id="310"/>
            <p14:sldId id="311"/>
            <p14:sldId id="312"/>
            <p14:sldId id="313"/>
            <p14:sldId id="314"/>
            <p14:sldId id="315"/>
          </p14:sldIdLst>
        </p14:section>
        <p14:section name="Tools" id="{820FCAB9-A874-4F0F-968B-858BFECA09A2}">
          <p14:sldIdLst>
            <p14:sldId id="320"/>
            <p14:sldId id="316"/>
            <p14:sldId id="317"/>
            <p14:sldId id="318"/>
            <p14:sldId id="324"/>
            <p14:sldId id="325"/>
            <p14:sldId id="326"/>
            <p14:sldId id="319"/>
            <p14:sldId id="265"/>
            <p14:sldId id="328"/>
            <p14:sldId id="330"/>
            <p14:sldId id="329"/>
            <p14:sldId id="331"/>
          </p14:sldIdLst>
        </p14:section>
        <p14:section name="SDKs" id="{B6082988-7153-4DD9-AD2F-B33C11C99B64}">
          <p14:sldIdLst>
            <p14:sldId id="266"/>
            <p14:sldId id="268"/>
            <p14:sldId id="269"/>
            <p14:sldId id="270"/>
            <p14:sldId id="271"/>
            <p14:sldId id="272"/>
            <p14:sldId id="273"/>
            <p14:sldId id="274"/>
            <p14:sldId id="278"/>
            <p14:sldId id="264"/>
            <p14:sldId id="260"/>
            <p14:sldId id="279"/>
            <p14:sldId id="280"/>
            <p14:sldId id="281"/>
            <p14:sldId id="282"/>
            <p14:sldId id="283"/>
            <p14:sldId id="284"/>
            <p14:sldId id="261"/>
          </p14:sldIdLst>
        </p14:section>
        <p14:section name="Untitled Section" id="{DBF4C712-5910-4D23-92B5-FD4B2C5DF7F6}">
          <p14:sldIdLst>
            <p14:sldId id="321"/>
            <p14:sldId id="262"/>
            <p14:sldId id="293"/>
            <p14:sldId id="327"/>
            <p14:sldId id="294"/>
            <p14:sldId id="295"/>
            <p14:sldId id="322"/>
            <p14:sldId id="323"/>
          </p14:sldIdLst>
        </p14:section>
        <p14:section name="Other APIs" id="{A94A80B0-E586-4F7B-B33E-2DC157160D3E}">
          <p14:sldIdLst>
            <p14:sldId id="296"/>
            <p14:sldId id="297"/>
            <p14:sldId id="298"/>
            <p14:sldId id="299"/>
            <p14:sldId id="300"/>
            <p14:sldId id="301"/>
            <p14:sldId id="302"/>
            <p14:sldId id="303"/>
            <p14:sldId id="304"/>
            <p14:sldId id="305"/>
            <p14:sldId id="306"/>
            <p14:sldId id="307"/>
            <p14:sldId id="30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howGuides="1">
      <p:cViewPr varScale="1">
        <p:scale>
          <a:sx n="106" d="100"/>
          <a:sy n="106" d="100"/>
        </p:scale>
        <p:origin x="672"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BDAB7-D3A5-4E6D-B74B-66A110E68DE0}" type="datetimeFigureOut">
              <a:rPr lang="en-US" smtClean="0"/>
              <a:t>9/30/2016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CCDA-BB3F-4E64-97A2-0837FA521A9B}" type="slidenum">
              <a:rPr lang="en-US" smtClean="0"/>
              <a:t>‹#›</a:t>
            </a:fld>
            <a:endParaRPr lang="en-US"/>
          </a:p>
        </p:txBody>
      </p:sp>
    </p:spTree>
    <p:extLst>
      <p:ext uri="{BB962C8B-B14F-4D97-AF65-F5344CB8AC3E}">
        <p14:creationId xmlns:p14="http://schemas.microsoft.com/office/powerpoint/2010/main" val="104024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We release a lot of different tools to help you develop apps for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There is a lot you can do, without having to leave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restart servers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debug you web application or Service Fabric services running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configure diagnostics settings on your cloud services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even create new resources, like VMs, web apps and storage account for your applications.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We even provide local-only emulators and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When you need to interact with Azure services in your applications, you are almost certain to find the programming language you use among our SDKs.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If you are more to CLI and PowerShell, we have great support for that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We also so have standalone</a:t>
            </a:r>
            <a:r>
              <a:rPr lang="en-US" sz="900" kern="1200" baseline="0" dirty="0">
                <a:solidFill>
                  <a:schemeClr val="tx1"/>
                </a:solidFill>
                <a:effectLst/>
                <a:latin typeface="Segoe UI Light" pitchFamily="34" charset="0"/>
                <a:ea typeface="+mn-ea"/>
                <a:cs typeface="+mn-cs"/>
              </a:rPr>
              <a:t> tools like Storage Explorer to help you.</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223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9/30/2016 7:58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437144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356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49131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4033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6:05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44540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6:05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92530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5889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7134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1376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6:03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677585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A5B5767-0D9E-4B6D-8CB9-64A15166C33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54566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6968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55951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58834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1406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27050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5393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CLI - 20 min - Kamal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CLI Announcement</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started and personalize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Install, </a:t>
            </a:r>
            <a:r>
              <a:rPr lang="en-US" sz="900" b="0" i="0" kern="1200" dirty="0" err="1">
                <a:solidFill>
                  <a:schemeClr val="tx1"/>
                </a:solidFill>
                <a:effectLst/>
                <a:latin typeface="Segoe UI Light" pitchFamily="34" charset="0"/>
                <a:ea typeface="+mn-ea"/>
                <a:cs typeface="+mn-cs"/>
              </a:rPr>
              <a:t>config</a:t>
            </a:r>
            <a:r>
              <a:rPr lang="en-US" sz="900" b="0" i="0" kern="1200" dirty="0">
                <a:solidFill>
                  <a:schemeClr val="tx1"/>
                </a:solidFill>
                <a:effectLst/>
                <a:latin typeface="Segoe UI Light" pitchFamily="34" charset="0"/>
                <a:ea typeface="+mn-ea"/>
                <a:cs typeface="+mn-cs"/>
              </a:rPr>
              <a:t>, account</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Be productive</a:t>
            </a:r>
          </a:p>
          <a:p>
            <a:pPr marL="337906" lvl="1" indent="-228600" rtl="0" fontAlgn="ctr">
              <a:buFont typeface="+mj-lt"/>
              <a:buAutoNum type="arabicPeriod"/>
            </a:pPr>
            <a:r>
              <a:rPr lang="en-US" sz="900" b="0" i="0" kern="1200" dirty="0" err="1">
                <a:solidFill>
                  <a:schemeClr val="tx1"/>
                </a:solidFill>
                <a:effectLst/>
                <a:latin typeface="Segoe UI Light" pitchFamily="34" charset="0"/>
                <a:ea typeface="+mn-ea"/>
                <a:cs typeface="+mn-cs"/>
              </a:rPr>
              <a:t>VMlist</a:t>
            </a:r>
            <a:endParaRPr lang="en-US" sz="900" b="0" i="0" kern="1200" dirty="0">
              <a:solidFill>
                <a:schemeClr val="tx1"/>
              </a:solidFill>
              <a:effectLst/>
              <a:latin typeface="Segoe UI Light" pitchFamily="34" charset="0"/>
              <a:ea typeface="+mn-ea"/>
              <a:cs typeface="+mn-cs"/>
            </a:endParaRP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Query with grep</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easy insights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Website log tail</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6:00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196459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u="sng" dirty="0"/>
              <a:t>Talking Points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solidFill>
                  <a:srgbClr val="505050"/>
                </a:solidFill>
                <a:latin typeface="Segoe UI Light" panose="020B0502040204020203" pitchFamily="34" charset="0"/>
                <a:cs typeface="Segoe UI Light" panose="020B0502040204020203" pitchFamily="34" charset="0"/>
              </a:rPr>
              <a:t>Visual Studio Dev Essentials </a:t>
            </a:r>
            <a:r>
              <a:rPr lang="en-US" sz="1200" dirty="0">
                <a:solidFill>
                  <a:srgbClr val="505050"/>
                </a:solidFill>
                <a:latin typeface="Segoe UI Light" panose="020B0502040204020203" pitchFamily="34" charset="0"/>
                <a:cs typeface="Segoe UI Light" panose="020B0502040204020203" pitchFamily="34" charset="0"/>
              </a:rPr>
              <a:t>provides a fully-customizable experience, adaptable to the new developer needs of learning and adopting new technologies, choosing the most suitable solution for the problem on hand and enables a highly productive build, measure and learn dev/test/production lifecycle. You can </a:t>
            </a:r>
            <a:r>
              <a:rPr lang="en-US" sz="1100" dirty="0"/>
              <a:t>get a $25 monthly Azure credit by joining Visual Studio Dev Essentials for free. For more information</a:t>
            </a:r>
            <a:r>
              <a:rPr lang="en-US" sz="1100" baseline="0" dirty="0"/>
              <a:t> on Visual Studio Dev Essentials: https://www.visualstudio.com/en-us/products/visual-studio-dev-essentials-vs.aspx</a:t>
            </a:r>
            <a:endParaRPr lang="en-US" sz="11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dirty="0">
                <a:solidFill>
                  <a:srgbClr val="505050"/>
                </a:solidFill>
                <a:latin typeface="Segoe UI Light" panose="020B0502040204020203" pitchFamily="34" charset="0"/>
                <a:cs typeface="Segoe UI Light" panose="020B0502040204020203" pitchFamily="34" charset="0"/>
              </a:rPr>
              <a:t>Visual Studio subscription: </a:t>
            </a:r>
            <a:r>
              <a:rPr lang="en-US" sz="1100" dirty="0"/>
              <a:t>When</a:t>
            </a:r>
            <a:r>
              <a:rPr lang="en-US" sz="1100" baseline="0" dirty="0"/>
              <a:t> you purchase a Visual Studio subscription (formerly called MSDN subscriptions) you get a variety benefits from software, services, training and developer accounts for submitting apps to the store. </a:t>
            </a:r>
            <a:r>
              <a:rPr lang="en-US" sz="1100" dirty="0">
                <a:solidFill>
                  <a:schemeClr val="bg1"/>
                </a:solidFill>
                <a:latin typeface="+mn-lt"/>
              </a:rPr>
              <a:t>The monthly Azure credit for Visual Studio subscribers provides an easy, low-risk, low-friction </a:t>
            </a:r>
            <a:r>
              <a:rPr lang="en-US" sz="1100" b="1" dirty="0">
                <a:solidFill>
                  <a:schemeClr val="bg1"/>
                </a:solidFill>
                <a:latin typeface="+mn-lt"/>
              </a:rPr>
              <a:t>path for cloud adoption. </a:t>
            </a:r>
            <a:r>
              <a:rPr lang="en-US" sz="2400" b="0" dirty="0">
                <a:solidFill>
                  <a:schemeClr val="tx1"/>
                </a:solidFill>
                <a:latin typeface="+mn-lt"/>
              </a:rPr>
              <a:t>If</a:t>
            </a:r>
            <a:r>
              <a:rPr lang="en-US" sz="2400" b="0" baseline="0" dirty="0">
                <a:solidFill>
                  <a:schemeClr val="tx1"/>
                </a:solidFill>
                <a:latin typeface="+mn-lt"/>
              </a:rPr>
              <a:t> you already have a Visual Studio subscription, activate your Azure benefits and start building cloud apps today. </a:t>
            </a:r>
            <a:r>
              <a:rPr lang="en-US" dirty="0"/>
              <a:t>For more information</a:t>
            </a:r>
            <a:r>
              <a:rPr lang="en-US" baseline="0" dirty="0"/>
              <a:t> on monthly Azure credits for Visual Studio subscribers, visit: </a:t>
            </a:r>
            <a:r>
              <a:rPr lang="en-US" dirty="0"/>
              <a:t>https://azure.microsoft.com/en-us/pricing/member-offers/msdn-benefits-details/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257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3677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9/30/2016 7:55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968410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A5B5767-0D9E-4B6D-8CB9-64A15166C33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414582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DBA004-0CE8-4D4A-B61D-158A7423D4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3842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7:41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921321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7:41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719846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7:41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833252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7:41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097836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E25042A-7F1D-F947-8AC5-1DC5194A3E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5229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7:41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568415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7:41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533577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4300" indent="-114300" eaLnBrk="1" hangingPunct="1">
              <a:spcBef>
                <a:spcPct val="0"/>
              </a:spcBef>
              <a:buFont typeface="Wingdings" pitchFamily="2" charset="2"/>
              <a:buNone/>
            </a:pPr>
            <a:endParaRPr lang="en-US" dirty="0">
              <a:latin typeface="Segoe"/>
            </a:endParaRPr>
          </a:p>
        </p:txBody>
      </p:sp>
      <p:sp>
        <p:nvSpPr>
          <p:cNvPr id="8" name="Date Placeholder 7"/>
          <p:cNvSpPr>
            <a:spLocks noGrp="1"/>
          </p:cNvSpPr>
          <p:nvPr>
            <p:ph type="dt" idx="10"/>
          </p:nvPr>
        </p:nvSpPr>
        <p:spPr/>
        <p:txBody>
          <a:bodyPr/>
          <a:lstStyle/>
          <a:p>
            <a:fld id="{4E52F265-F367-4F41-8133-621F21EFA5ED}" type="datetime1">
              <a:rPr lang="en-US" smtClean="0"/>
              <a:pPr/>
              <a:t>9/30/2016</a:t>
            </a:fld>
            <a:endParaRPr lang="en-US"/>
          </a:p>
        </p:txBody>
      </p:sp>
      <p:sp>
        <p:nvSpPr>
          <p:cNvPr id="9" name="Footer Placeholder 8"/>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61</a:t>
            </a:fld>
            <a:endParaRPr lang="en-US"/>
          </a:p>
        </p:txBody>
      </p:sp>
      <p:sp>
        <p:nvSpPr>
          <p:cNvPr id="11" name="Header Placeholder 10"/>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322834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2821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you leave:</a:t>
            </a:r>
          </a:p>
          <a:p>
            <a:endParaRPr lang="en-US" baseline="0" dirty="0"/>
          </a:p>
          <a:p>
            <a:r>
              <a:rPr lang="en-US" baseline="0" dirty="0"/>
              <a:t>Remember how you can build great applications, using our suite of open and flexible tools and unlock the possibilities the cloud has brought to us.</a:t>
            </a:r>
          </a:p>
          <a:p>
            <a:r>
              <a:rPr lang="en-US" baseline="0" dirty="0"/>
              <a:t>By now you should be well aware, that we have tools available that fit’s your needs and across tasks, roles and preference of OS.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Make sure to use the tools you know and love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get what you need at this website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sign-up for your Azure benefits and start building cloud apps today</a:t>
            </a:r>
          </a:p>
          <a:p>
            <a:endParaRPr lang="en-US" baseline="0"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7:52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440047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9/30/2016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166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5062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6:04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510163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9/30/2016 7:59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4635866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1041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92374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7398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50990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28293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7844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8789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1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829563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9627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894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40059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81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937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3387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9413352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6475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p:cNvSpPr/>
          <p:nvPr userDrawn="1"/>
        </p:nvSpPr>
        <p:spPr>
          <a:xfrm>
            <a:off x="4764699" y="0"/>
            <a:ext cx="7432855"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Date Placeholder 4"/>
          <p:cNvSpPr>
            <a:spLocks noGrp="1"/>
          </p:cNvSpPr>
          <p:nvPr>
            <p:ph type="dt" sz="half" idx="10"/>
          </p:nvPr>
        </p:nvSpPr>
        <p:spPr/>
        <p:txBody>
          <a:bodyPr/>
          <a:lstStyle/>
          <a:p>
            <a:fld id="{B99A6A98-0376-4DF6-A029-3B694CD241A2}" type="datetimeFigureOut">
              <a:rPr lang="en-US" smtClean="0"/>
              <a:t>9/30/2016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smtClean="0"/>
              <a:t>‹#›</a:t>
            </a:fld>
            <a:endParaRPr lang="en-US"/>
          </a:p>
        </p:txBody>
      </p:sp>
      <p:sp>
        <p:nvSpPr>
          <p:cNvPr id="10" name="Text Placeholder 9"/>
          <p:cNvSpPr>
            <a:spLocks noGrp="1"/>
          </p:cNvSpPr>
          <p:nvPr>
            <p:ph type="body" sz="quarter" idx="13" hasCustomPrompt="1"/>
          </p:nvPr>
        </p:nvSpPr>
        <p:spPr>
          <a:xfrm>
            <a:off x="5533699" y="1260516"/>
            <a:ext cx="6663854" cy="5269593"/>
          </a:xfrm>
        </p:spPr>
        <p:txBody>
          <a:bodyPr>
            <a:normAutofit/>
          </a:bodyPr>
          <a:lstStyle>
            <a:lvl1pPr marL="0" indent="0">
              <a:buNone/>
              <a:defRPr sz="1961" baseline="0">
                <a:solidFill>
                  <a:srgbClr val="505050"/>
                </a:solidFill>
                <a:latin typeface="+mn-lt"/>
              </a:defRPr>
            </a:lvl1pPr>
          </a:lstStyle>
          <a:p>
            <a:pPr lvl="0"/>
            <a:r>
              <a:rPr lang="en-US" dirty="0"/>
              <a:t>Content body</a:t>
            </a:r>
          </a:p>
        </p:txBody>
      </p:sp>
      <p:sp>
        <p:nvSpPr>
          <p:cNvPr id="12" name="Text Placeholder 11"/>
          <p:cNvSpPr>
            <a:spLocks noGrp="1"/>
          </p:cNvSpPr>
          <p:nvPr>
            <p:ph type="body" sz="quarter" idx="14" hasCustomPrompt="1"/>
          </p:nvPr>
        </p:nvSpPr>
        <p:spPr>
          <a:xfrm>
            <a:off x="826392" y="1164570"/>
            <a:ext cx="2754639" cy="782926"/>
          </a:xfrm>
        </p:spPr>
        <p:txBody>
          <a:bodyPr>
            <a:normAutofit/>
          </a:bodyPr>
          <a:lstStyle>
            <a:lvl1pPr marL="0" indent="0">
              <a:buNone/>
              <a:defRPr sz="3921">
                <a:solidFill>
                  <a:srgbClr val="0078D7"/>
                </a:solidFill>
              </a:defRPr>
            </a:lvl1pPr>
          </a:lstStyle>
          <a:p>
            <a:pPr lvl="0"/>
            <a:r>
              <a:rPr lang="en-US" dirty="0"/>
              <a:t>Section title</a:t>
            </a:r>
          </a:p>
        </p:txBody>
      </p:sp>
      <p:sp>
        <p:nvSpPr>
          <p:cNvPr id="14" name="Text Placeholder 13"/>
          <p:cNvSpPr>
            <a:spLocks noGrp="1"/>
          </p:cNvSpPr>
          <p:nvPr>
            <p:ph type="body" sz="quarter" idx="15" hasCustomPrompt="1"/>
          </p:nvPr>
        </p:nvSpPr>
        <p:spPr>
          <a:xfrm>
            <a:off x="838201" y="1947497"/>
            <a:ext cx="1750068" cy="489610"/>
          </a:xfrm>
        </p:spPr>
        <p:txBody>
          <a:bodyPr>
            <a:normAutofit/>
          </a:bodyPr>
          <a:lstStyle>
            <a:lvl1pPr marL="0" indent="0">
              <a:buNone/>
              <a:defRPr sz="1765">
                <a:solidFill>
                  <a:srgbClr val="505050"/>
                </a:solidFill>
                <a:latin typeface="+mn-lt"/>
              </a:defRPr>
            </a:lvl1pPr>
          </a:lstStyle>
          <a:p>
            <a:pPr lvl="0"/>
            <a:r>
              <a:rPr lang="en-US" dirty="0"/>
              <a:t>Subtitle</a:t>
            </a:r>
          </a:p>
        </p:txBody>
      </p:sp>
      <p:sp>
        <p:nvSpPr>
          <p:cNvPr id="17" name="Text Placeholder 16"/>
          <p:cNvSpPr>
            <a:spLocks noGrp="1"/>
          </p:cNvSpPr>
          <p:nvPr>
            <p:ph type="body" sz="quarter" idx="16" hasCustomPrompt="1"/>
          </p:nvPr>
        </p:nvSpPr>
        <p:spPr>
          <a:xfrm>
            <a:off x="5533698" y="366623"/>
            <a:ext cx="6663855" cy="757370"/>
          </a:xfrm>
        </p:spPr>
        <p:txBody>
          <a:bodyPr>
            <a:normAutofit/>
          </a:bodyPr>
          <a:lstStyle>
            <a:lvl1pPr marL="0" indent="0">
              <a:buNone/>
              <a:defRPr sz="3921">
                <a:solidFill>
                  <a:srgbClr val="505050"/>
                </a:solidFill>
                <a:latin typeface="+mj-lt"/>
              </a:defRPr>
            </a:lvl1pPr>
          </a:lstStyle>
          <a:p>
            <a:pPr lvl="0"/>
            <a:r>
              <a:rPr lang="en-US" dirty="0"/>
              <a:t>Title</a:t>
            </a:r>
          </a:p>
        </p:txBody>
      </p:sp>
    </p:spTree>
    <p:extLst>
      <p:ext uri="{BB962C8B-B14F-4D97-AF65-F5344CB8AC3E}">
        <p14:creationId xmlns:p14="http://schemas.microsoft.com/office/powerpoint/2010/main" val="24357538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11235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40" y="2980725"/>
            <a:ext cx="4482315" cy="896551"/>
          </a:xfrm>
        </p:spPr>
        <p:txBody>
          <a:bodyPr lIns="182880" rIns="91440" anchor="ctr">
            <a:noAutofit/>
          </a:bodyPr>
          <a:lstStyle>
            <a:lvl1pPr marL="0" indent="0">
              <a:buNone/>
              <a:defRPr sz="5294">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765416" y="0"/>
            <a:ext cx="7426585" cy="6858000"/>
          </a:xfrm>
          <a:solidFill>
            <a:schemeClr val="accent1"/>
          </a:solidFill>
        </p:spPr>
        <p:txBody>
          <a:bodyPr lIns="274320" rIns="274320" anchor="ctr">
            <a:noAutofit/>
          </a:bodyPr>
          <a:lstStyle>
            <a:lvl1pPr marL="0" indent="0">
              <a:buNone/>
              <a:defRPr sz="2353" baseline="0"/>
            </a:lvl1pPr>
          </a:lstStyle>
          <a:p>
            <a:pPr lvl="0"/>
            <a:r>
              <a:rPr lang="en-US" dirty="0"/>
              <a:t> </a:t>
            </a:r>
          </a:p>
        </p:txBody>
      </p:sp>
    </p:spTree>
    <p:extLst>
      <p:ext uri="{BB962C8B-B14F-4D97-AF65-F5344CB8AC3E}">
        <p14:creationId xmlns:p14="http://schemas.microsoft.com/office/powerpoint/2010/main" val="41026441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39421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192000" cy="1411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197646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399573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59348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3651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017977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845465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85893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998498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11035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48139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77949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314826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42783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972678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47105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680498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92896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57222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3943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78012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4333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0605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3048679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33337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587386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1676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7251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498013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64654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image" Target="../media/image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612251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708" r:id="rId25"/>
    <p:sldLayoutId id="2147483709" r:id="rId26"/>
    <p:sldLayoutId id="2147483710" r:id="rId27"/>
    <p:sldLayoutId id="2147483711" r:id="rId28"/>
    <p:sldLayoutId id="2147483712"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15782305"/>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aka.ms/DockerToolsForVS"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emf"/><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7.emf"/><Relationship Id="rId11" Type="http://schemas.openxmlformats.org/officeDocument/2006/relationships/image" Target="../media/image42.emf"/><Relationship Id="rId5" Type="http://schemas.openxmlformats.org/officeDocument/2006/relationships/image" Target="../media/image36.png"/><Relationship Id="rId10" Type="http://schemas.openxmlformats.org/officeDocument/2006/relationships/image" Target="../media/image41.emf"/><Relationship Id="rId4" Type="http://schemas.openxmlformats.org/officeDocument/2006/relationships/image" Target="../media/image35.emf"/><Relationship Id="rId9" Type="http://schemas.openxmlformats.org/officeDocument/2006/relationships/image" Target="../media/image4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17.xml"/><Relationship Id="rId16" Type="http://schemas.openxmlformats.org/officeDocument/2006/relationships/image" Target="../media/image64.png"/><Relationship Id="rId1" Type="http://schemas.openxmlformats.org/officeDocument/2006/relationships/slideLayout" Target="../slideLayouts/slideLayout19.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microsoft.com/office/2007/relationships/hdphoto" Target="../media/hdphoto2.wdp"/><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s://azure.microsoft.com/en-us/blog/announcing-azure-cli-2-preview/" TargetMode="External"/><Relationship Id="rId2" Type="http://schemas.openxmlformats.org/officeDocument/2006/relationships/hyperlink" Target="https://github.com/azure/azure-cli" TargetMode="Externa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55.png"/><Relationship Id="rId11" Type="http://schemas.openxmlformats.org/officeDocument/2006/relationships/image" Target="../media/image64.png"/><Relationship Id="rId5" Type="http://schemas.openxmlformats.org/officeDocument/2006/relationships/image" Target="../media/image54.png"/><Relationship Id="rId10" Type="http://schemas.microsoft.com/office/2007/relationships/hdphoto" Target="../media/hdphoto2.wdp"/><Relationship Id="rId4" Type="http://schemas.openxmlformats.org/officeDocument/2006/relationships/image" Target="../media/image53.png"/><Relationship Id="rId9" Type="http://schemas.openxmlformats.org/officeDocument/2006/relationships/image" Target="../media/image6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azure.microsoft.com/en-us/pricing/free-trial/"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dev.office.com/" TargetMode="External"/><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hyperlink" Target="https://officespdev.uservoice.com/" TargetMode="External"/><Relationship Id="rId5" Type="http://schemas.openxmlformats.org/officeDocument/2006/relationships/hyperlink" Target="http://hackproductivity.devpost.com/" TargetMode="External"/><Relationship Id="rId4" Type="http://schemas.openxmlformats.org/officeDocument/2006/relationships/hyperlink" Target="https://twitter.com/OfficeDev"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dev.office.com/" TargetMode="External"/><Relationship Id="rId2" Type="http://schemas.openxmlformats.org/officeDocument/2006/relationships/hyperlink" Target="https://dev.onedrive.com/" TargetMode="External"/><Relationship Id="rId1" Type="http://schemas.openxmlformats.org/officeDocument/2006/relationships/slideLayout" Target="../slideLayouts/slideLayout6.xml"/><Relationship Id="rId4" Type="http://schemas.openxmlformats.org/officeDocument/2006/relationships/hyperlink" Target="https://github.com/OneDriv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28.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hyperlink" Target="http://aka.ms/dtl" TargetMode="External"/><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8" Type="http://schemas.openxmlformats.org/officeDocument/2006/relationships/hyperlink" Target="https://myignite.microsoft.com/sessions/2631" TargetMode="External"/><Relationship Id="rId3" Type="http://schemas.openxmlformats.org/officeDocument/2006/relationships/hyperlink" Target="https://msdn.microsoft.com/en-us/skype/websdk/skypewebsdk" TargetMode="External"/><Relationship Id="rId7" Type="http://schemas.openxmlformats.org/officeDocument/2006/relationships/hyperlink" Target="https://channel9.msdn.com/Events/Build/2016/B848"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hyperlink" Target="https://channel9.msdn.com/Events/Ignite/2015/BRK4100" TargetMode="External"/><Relationship Id="rId5" Type="http://schemas.openxmlformats.org/officeDocument/2006/relationships/hyperlink" Target="http://developer.skype.com/" TargetMode="External"/><Relationship Id="rId10" Type="http://schemas.openxmlformats.org/officeDocument/2006/relationships/hyperlink" Target="https://myignite.microsoft.com/sessions/2630" TargetMode="External"/><Relationship Id="rId4" Type="http://schemas.openxmlformats.org/officeDocument/2006/relationships/hyperlink" Target="https://msdn.microsoft.com/en-us/skype/appsdk/skypeappsdk" TargetMode="External"/><Relationship Id="rId9" Type="http://schemas.openxmlformats.org/officeDocument/2006/relationships/hyperlink" Target="https://myignite.microsoft.com/sessions/2629"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MicrosoftGraph" TargetMode="External"/><Relationship Id="rId2" Type="http://schemas.openxmlformats.org/officeDocument/2006/relationships/hyperlink" Target="https://dev.onedrive.com/" TargetMode="External"/><Relationship Id="rId1" Type="http://schemas.openxmlformats.org/officeDocument/2006/relationships/slideLayout" Target="../slideLayouts/slideLayout5.xml"/><Relationship Id="rId5" Type="http://schemas.openxmlformats.org/officeDocument/2006/relationships/hyperlink" Target="http://stackoverflow.com/questions/tagged/onedrive" TargetMode="External"/><Relationship Id="rId4" Type="http://schemas.openxmlformats.org/officeDocument/2006/relationships/hyperlink" Target="https://onedrive.uservoice.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18.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400" dirty="0"/>
              <a:t>Azure and Office 365 </a:t>
            </a:r>
            <a:r>
              <a:rPr lang="en-US" sz="4400" dirty="0" err="1"/>
              <a:t>DevCamp</a:t>
            </a:r>
            <a:r>
              <a:rPr lang="en-US" sz="4400" dirty="0"/>
              <a:t> – Developer Tools</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86159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flipH="1">
            <a:off x="-14833" y="1866"/>
            <a:ext cx="12221668" cy="6897487"/>
          </a:xfrm>
          <a:prstGeom prst="rect">
            <a:avLst/>
          </a:prstGeom>
          <a:solidFill>
            <a:srgbClr val="2424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1960" b="1" kern="0" dirty="0">
              <a:solidFill>
                <a:schemeClr val="bg1"/>
              </a:solidFill>
              <a:latin typeface="+mj-lt"/>
              <a:ea typeface="Segoe UI" pitchFamily="34" charset="0"/>
              <a:cs typeface="Segoe UI" pitchFamily="34" charset="0"/>
            </a:endParaRPr>
          </a:p>
        </p:txBody>
      </p:sp>
      <p:sp>
        <p:nvSpPr>
          <p:cNvPr id="9" name="Rectangle 8"/>
          <p:cNvSpPr/>
          <p:nvPr/>
        </p:nvSpPr>
        <p:spPr bwMode="auto">
          <a:xfrm flipH="1">
            <a:off x="-178973" y="-15737"/>
            <a:ext cx="5324294" cy="689748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1960" b="1" kern="0" dirty="0">
              <a:solidFill>
                <a:schemeClr val="bg1"/>
              </a:solidFill>
              <a:latin typeface="+mj-lt"/>
              <a:ea typeface="Segoe UI" pitchFamily="34" charset="0"/>
              <a:cs typeface="Segoe UI" pitchFamily="34" charset="0"/>
            </a:endParaRPr>
          </a:p>
        </p:txBody>
      </p:sp>
      <p:sp>
        <p:nvSpPr>
          <p:cNvPr id="10" name="Title 11"/>
          <p:cNvSpPr>
            <a:spLocks noGrp="1"/>
          </p:cNvSpPr>
          <p:nvPr>
            <p:ph type="title"/>
          </p:nvPr>
        </p:nvSpPr>
        <p:spPr>
          <a:xfrm>
            <a:off x="866856" y="216812"/>
            <a:ext cx="5525607" cy="1643445"/>
          </a:xfrm>
        </p:spPr>
        <p:txBody>
          <a:bodyPr/>
          <a:lstStyle/>
          <a:p>
            <a:r>
              <a:rPr lang="en-US" dirty="0">
                <a:solidFill>
                  <a:schemeClr val="bg1"/>
                </a:solidFill>
              </a:rPr>
              <a:t>Worry-free</a:t>
            </a:r>
            <a:br>
              <a:rPr lang="en-US" dirty="0">
                <a:solidFill>
                  <a:schemeClr val="bg1"/>
                </a:solidFill>
              </a:rPr>
            </a:br>
            <a:r>
              <a:rPr lang="en-US" dirty="0">
                <a:solidFill>
                  <a:schemeClr val="bg1"/>
                </a:solidFill>
              </a:rPr>
              <a:t>self-service</a:t>
            </a:r>
          </a:p>
        </p:txBody>
      </p:sp>
      <p:grpSp>
        <p:nvGrpSpPr>
          <p:cNvPr id="2" name="Group 1"/>
          <p:cNvGrpSpPr/>
          <p:nvPr/>
        </p:nvGrpSpPr>
        <p:grpSpPr>
          <a:xfrm>
            <a:off x="256245" y="739726"/>
            <a:ext cx="535908" cy="522914"/>
            <a:chOff x="261383" y="754062"/>
            <a:chExt cx="546654" cy="533400"/>
          </a:xfrm>
        </p:grpSpPr>
        <p:sp>
          <p:nvSpPr>
            <p:cNvPr id="3" name="Oval 2"/>
            <p:cNvSpPr/>
            <p:nvPr/>
          </p:nvSpPr>
          <p:spPr bwMode="auto">
            <a:xfrm>
              <a:off x="261383" y="754062"/>
              <a:ext cx="546654" cy="5334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1960" b="1" kern="0" dirty="0">
                <a:solidFill>
                  <a:schemeClr val="bg1"/>
                </a:solidFill>
                <a:latin typeface="+mj-lt"/>
                <a:ea typeface="Segoe UI" pitchFamily="34" charset="0"/>
                <a:cs typeface="Segoe UI" pitchFamily="34" charset="0"/>
              </a:endParaRPr>
            </a:p>
          </p:txBody>
        </p:sp>
        <p:sp>
          <p:nvSpPr>
            <p:cNvPr id="21" name="Freeform 101"/>
            <p:cNvSpPr>
              <a:spLocks/>
            </p:cNvSpPr>
            <p:nvPr/>
          </p:nvSpPr>
          <p:spPr bwMode="black">
            <a:xfrm flipH="1">
              <a:off x="470739" y="870069"/>
              <a:ext cx="205918" cy="301385"/>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89606" tIns="44804" rIns="89606" bIns="44804" numCol="1" anchor="t" anchorCtr="0" compatLnSpc="1">
              <a:prstTxWarp prst="textNoShape">
                <a:avLst/>
              </a:prstTxWarp>
            </a:bodyPr>
            <a:lstStyle/>
            <a:p>
              <a:pPr defTabSz="896030"/>
              <a:endParaRPr lang="en-US" sz="1764" kern="0">
                <a:solidFill>
                  <a:sysClr val="windowText" lastClr="000000"/>
                </a:solidFill>
              </a:endParaRPr>
            </a:p>
          </p:txBody>
        </p:sp>
      </p:gr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7454" y="1499702"/>
            <a:ext cx="5666140" cy="4434060"/>
          </a:xfrm>
          <a:prstGeom prst="rect">
            <a:avLst/>
          </a:prstGeom>
        </p:spPr>
      </p:pic>
      <p:sp>
        <p:nvSpPr>
          <p:cNvPr id="18" name="Title 11"/>
          <p:cNvSpPr txBox="1">
            <a:spLocks/>
          </p:cNvSpPr>
          <p:nvPr/>
        </p:nvSpPr>
        <p:spPr>
          <a:xfrm>
            <a:off x="866855" y="2009661"/>
            <a:ext cx="5688215" cy="2165488"/>
          </a:xfrm>
          <a:prstGeom prst="rect">
            <a:avLst/>
          </a:prstGeom>
        </p:spPr>
        <p:txBody>
          <a:bodyPr vert="horz" wrap="square" lIns="143428" tIns="89642" rIns="143428" bIns="89642" rtlCol="0" anchor="t">
            <a:noAutofit/>
          </a:bodyPr>
          <a:lstStyle>
            <a:lvl1pPr algn="l" defTabSz="931494"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19"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37"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57"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76"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a:lstStyle>
          <a:p>
            <a:r>
              <a:rPr lang="en-US" sz="4705" dirty="0">
                <a:solidFill>
                  <a:schemeClr val="bg1"/>
                </a:solidFill>
              </a:rPr>
              <a:t>Fast</a:t>
            </a:r>
            <a:br>
              <a:rPr lang="en-US" sz="4705" dirty="0">
                <a:solidFill>
                  <a:schemeClr val="bg1"/>
                </a:solidFill>
              </a:rPr>
            </a:br>
            <a:r>
              <a:rPr lang="en-US" sz="4705" dirty="0">
                <a:solidFill>
                  <a:schemeClr val="bg1"/>
                </a:solidFill>
              </a:rPr>
              <a:t>provisioning</a:t>
            </a:r>
          </a:p>
        </p:txBody>
      </p:sp>
      <p:grpSp>
        <p:nvGrpSpPr>
          <p:cNvPr id="19" name="Group 18"/>
          <p:cNvGrpSpPr/>
          <p:nvPr/>
        </p:nvGrpSpPr>
        <p:grpSpPr>
          <a:xfrm>
            <a:off x="256245" y="2532575"/>
            <a:ext cx="535908" cy="522914"/>
            <a:chOff x="2442225" y="3226450"/>
            <a:chExt cx="389224" cy="389224"/>
          </a:xfrm>
        </p:grpSpPr>
        <p:sp>
          <p:nvSpPr>
            <p:cNvPr id="20" name="Oval 19"/>
            <p:cNvSpPr/>
            <p:nvPr/>
          </p:nvSpPr>
          <p:spPr bwMode="auto">
            <a:xfrm>
              <a:off x="2442225" y="3226450"/>
              <a:ext cx="389224" cy="389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1960" b="1" kern="0" dirty="0">
                <a:solidFill>
                  <a:schemeClr val="bg1"/>
                </a:solidFill>
                <a:latin typeface="+mj-lt"/>
                <a:ea typeface="Segoe UI" pitchFamily="34" charset="0"/>
                <a:cs typeface="Segoe UI" pitchFamily="34" charset="0"/>
              </a:endParaRPr>
            </a:p>
          </p:txBody>
        </p:sp>
        <p:sp>
          <p:nvSpPr>
            <p:cNvPr id="29" name="Freeform 101"/>
            <p:cNvSpPr>
              <a:spLocks/>
            </p:cNvSpPr>
            <p:nvPr/>
          </p:nvSpPr>
          <p:spPr bwMode="black">
            <a:xfrm flipH="1">
              <a:off x="2591289" y="3311101"/>
              <a:ext cx="146616" cy="219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89606" tIns="44804" rIns="89606" bIns="44804" numCol="1" anchor="t" anchorCtr="0" compatLnSpc="1">
              <a:prstTxWarp prst="textNoShape">
                <a:avLst/>
              </a:prstTxWarp>
            </a:bodyPr>
            <a:lstStyle/>
            <a:p>
              <a:pPr defTabSz="896030"/>
              <a:endParaRPr lang="en-US" sz="1764" kern="0">
                <a:solidFill>
                  <a:sysClr val="windowText" lastClr="000000"/>
                </a:solidFill>
              </a:endParaRPr>
            </a:p>
          </p:txBody>
        </p:sp>
      </p:grpSp>
      <p:grpSp>
        <p:nvGrpSpPr>
          <p:cNvPr id="30" name="Group 29"/>
          <p:cNvGrpSpPr/>
          <p:nvPr/>
        </p:nvGrpSpPr>
        <p:grpSpPr>
          <a:xfrm>
            <a:off x="256245" y="4101319"/>
            <a:ext cx="535908" cy="522914"/>
            <a:chOff x="2442225" y="3226450"/>
            <a:chExt cx="389224" cy="389224"/>
          </a:xfrm>
        </p:grpSpPr>
        <p:sp>
          <p:nvSpPr>
            <p:cNvPr id="31" name="Oval 30"/>
            <p:cNvSpPr/>
            <p:nvPr/>
          </p:nvSpPr>
          <p:spPr bwMode="auto">
            <a:xfrm>
              <a:off x="2442225" y="3226450"/>
              <a:ext cx="389224" cy="389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1960" b="1" kern="0" dirty="0">
                <a:solidFill>
                  <a:schemeClr val="bg1"/>
                </a:solidFill>
                <a:latin typeface="+mj-lt"/>
                <a:ea typeface="Segoe UI" pitchFamily="34" charset="0"/>
                <a:cs typeface="Segoe UI" pitchFamily="34" charset="0"/>
              </a:endParaRPr>
            </a:p>
          </p:txBody>
        </p:sp>
        <p:sp>
          <p:nvSpPr>
            <p:cNvPr id="33" name="Freeform 101"/>
            <p:cNvSpPr>
              <a:spLocks/>
            </p:cNvSpPr>
            <p:nvPr/>
          </p:nvSpPr>
          <p:spPr bwMode="black">
            <a:xfrm flipH="1">
              <a:off x="2591289" y="3311101"/>
              <a:ext cx="146616" cy="219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89606" tIns="44804" rIns="89606" bIns="44804" numCol="1" anchor="t" anchorCtr="0" compatLnSpc="1">
              <a:prstTxWarp prst="textNoShape">
                <a:avLst/>
              </a:prstTxWarp>
            </a:bodyPr>
            <a:lstStyle/>
            <a:p>
              <a:pPr defTabSz="896030"/>
              <a:endParaRPr lang="en-US" sz="1764" kern="0">
                <a:solidFill>
                  <a:sysClr val="windowText" lastClr="000000"/>
                </a:solidFill>
              </a:endParaRPr>
            </a:p>
          </p:txBody>
        </p:sp>
      </p:grpSp>
      <p:grpSp>
        <p:nvGrpSpPr>
          <p:cNvPr id="34" name="Group 33"/>
          <p:cNvGrpSpPr/>
          <p:nvPr/>
        </p:nvGrpSpPr>
        <p:grpSpPr>
          <a:xfrm>
            <a:off x="256245" y="5670062"/>
            <a:ext cx="535908" cy="522914"/>
            <a:chOff x="2442225" y="3226450"/>
            <a:chExt cx="389224" cy="389224"/>
          </a:xfrm>
        </p:grpSpPr>
        <p:sp>
          <p:nvSpPr>
            <p:cNvPr id="35" name="Oval 34"/>
            <p:cNvSpPr/>
            <p:nvPr/>
          </p:nvSpPr>
          <p:spPr bwMode="auto">
            <a:xfrm>
              <a:off x="2442225" y="3226450"/>
              <a:ext cx="389224" cy="389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1960" b="1" kern="0" dirty="0">
                <a:solidFill>
                  <a:schemeClr val="bg1"/>
                </a:solidFill>
                <a:latin typeface="+mj-lt"/>
                <a:ea typeface="Segoe UI" pitchFamily="34" charset="0"/>
                <a:cs typeface="Segoe UI" pitchFamily="34" charset="0"/>
              </a:endParaRPr>
            </a:p>
          </p:txBody>
        </p:sp>
        <p:sp>
          <p:nvSpPr>
            <p:cNvPr id="36" name="Freeform 101"/>
            <p:cNvSpPr>
              <a:spLocks/>
            </p:cNvSpPr>
            <p:nvPr/>
          </p:nvSpPr>
          <p:spPr bwMode="black">
            <a:xfrm flipH="1">
              <a:off x="2591289" y="3311101"/>
              <a:ext cx="146616" cy="219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89606" tIns="44804" rIns="89606" bIns="44804" numCol="1" anchor="t" anchorCtr="0" compatLnSpc="1">
              <a:prstTxWarp prst="textNoShape">
                <a:avLst/>
              </a:prstTxWarp>
            </a:bodyPr>
            <a:lstStyle/>
            <a:p>
              <a:pPr defTabSz="896030"/>
              <a:endParaRPr lang="en-US" sz="1764" kern="0">
                <a:solidFill>
                  <a:sysClr val="windowText" lastClr="000000"/>
                </a:solidFill>
              </a:endParaRPr>
            </a:p>
          </p:txBody>
        </p:sp>
      </p:grpSp>
      <p:sp>
        <p:nvSpPr>
          <p:cNvPr id="37" name="Title 11"/>
          <p:cNvSpPr txBox="1">
            <a:spLocks/>
          </p:cNvSpPr>
          <p:nvPr/>
        </p:nvSpPr>
        <p:spPr>
          <a:xfrm>
            <a:off x="801325" y="3951915"/>
            <a:ext cx="4554992" cy="2440308"/>
          </a:xfrm>
          <a:prstGeom prst="rect">
            <a:avLst/>
          </a:prstGeom>
        </p:spPr>
        <p:txBody>
          <a:bodyPr vert="horz" wrap="square" lIns="143371" tIns="89606" rIns="143371" bIns="89606" rtlCol="0" anchor="t">
            <a:noAutofit/>
          </a:bodyPr>
          <a:lstStyle>
            <a:lvl1pPr algn="l" defTabSz="931863" rtl="0" eaLnBrk="0" fontAlgn="base" hangingPunct="0">
              <a:lnSpc>
                <a:spcPct val="90000"/>
              </a:lnSpc>
              <a:spcBef>
                <a:spcPct val="0"/>
              </a:spcBef>
              <a:spcAft>
                <a:spcPct val="0"/>
              </a:spcAft>
              <a:defRPr lang="en-US" sz="5200" kern="1200" spc="-102" dirty="0">
                <a:ln w="3175">
                  <a:noFill/>
                </a:ln>
                <a:solidFill>
                  <a:schemeClr val="tx2"/>
                </a:solidFill>
                <a:latin typeface="+mj-lt"/>
                <a:ea typeface="ＭＳ Ｐゴシック" charset="0"/>
                <a:cs typeface="Segoe UI" pitchFamily="34" charset="0"/>
              </a:defRPr>
            </a:lvl1pPr>
            <a:lvl2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13144"/>
            <a:r>
              <a:rPr lang="en-US" sz="4705" dirty="0">
                <a:solidFill>
                  <a:schemeClr val="bg1"/>
                </a:solidFill>
              </a:rPr>
              <a:t>Share Templates</a:t>
            </a:r>
          </a:p>
        </p:txBody>
      </p:sp>
      <p:sp>
        <p:nvSpPr>
          <p:cNvPr id="38" name="Title 11"/>
          <p:cNvSpPr txBox="1">
            <a:spLocks/>
          </p:cNvSpPr>
          <p:nvPr/>
        </p:nvSpPr>
        <p:spPr>
          <a:xfrm>
            <a:off x="868539" y="5222722"/>
            <a:ext cx="4181632" cy="2165488"/>
          </a:xfrm>
          <a:prstGeom prst="rect">
            <a:avLst/>
          </a:prstGeom>
        </p:spPr>
        <p:txBody>
          <a:bodyPr vert="horz" wrap="square" lIns="143428" tIns="89642" rIns="143428" bIns="89642" rtlCol="0" anchor="t">
            <a:noAutofit/>
          </a:bodyPr>
          <a:lstStyle>
            <a:lvl1pPr algn="l" defTabSz="931494"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19"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37"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57"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76"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a:lstStyle>
          <a:p>
            <a:r>
              <a:rPr lang="en-US" sz="4705" dirty="0">
                <a:solidFill>
                  <a:schemeClr val="bg1"/>
                </a:solidFill>
              </a:rPr>
              <a:t>Integrate with your toolchain</a:t>
            </a:r>
          </a:p>
        </p:txBody>
      </p:sp>
    </p:spTree>
    <p:extLst>
      <p:ext uri="{BB962C8B-B14F-4D97-AF65-F5344CB8AC3E}">
        <p14:creationId xmlns:p14="http://schemas.microsoft.com/office/powerpoint/2010/main" val="1051363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P spid="37"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Tools</a:t>
            </a:r>
          </a:p>
        </p:txBody>
      </p:sp>
    </p:spTree>
    <p:extLst>
      <p:ext uri="{BB962C8B-B14F-4D97-AF65-F5344CB8AC3E}">
        <p14:creationId xmlns:p14="http://schemas.microsoft.com/office/powerpoint/2010/main" val="14548773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Tools</a:t>
            </a:r>
            <a:br>
              <a:rPr lang="en-US" dirty="0"/>
            </a:br>
            <a:br>
              <a:rPr lang="en-US" dirty="0"/>
            </a:br>
            <a:endParaRPr lang="en-US" dirty="0"/>
          </a:p>
        </p:txBody>
      </p:sp>
      <p:sp>
        <p:nvSpPr>
          <p:cNvPr id="5" name="Text Placeholder 4"/>
          <p:cNvSpPr>
            <a:spLocks noGrp="1"/>
          </p:cNvSpPr>
          <p:nvPr>
            <p:ph type="body" sz="quarter" idx="10"/>
          </p:nvPr>
        </p:nvSpPr>
        <p:spPr/>
        <p:txBody>
          <a:bodyPr/>
          <a:lstStyle/>
          <a:p>
            <a:r>
              <a:rPr lang="en-US"/>
              <a:t>https://azure.com/tools</a:t>
            </a:r>
            <a:br>
              <a:rPr lang="en-US"/>
            </a:br>
            <a:r>
              <a:rPr lang="en-US"/>
              <a:t>https://www.visualstudio.com/vs/azure-tools</a:t>
            </a:r>
            <a:endParaRPr lang="en-US" dirty="0"/>
          </a:p>
        </p:txBody>
      </p:sp>
    </p:spTree>
    <p:extLst>
      <p:ext uri="{BB962C8B-B14F-4D97-AF65-F5344CB8AC3E}">
        <p14:creationId xmlns:p14="http://schemas.microsoft.com/office/powerpoint/2010/main" val="187634008"/>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Code</a:t>
            </a:r>
            <a:endParaRPr lang="en-US" dirty="0"/>
          </a:p>
        </p:txBody>
      </p:sp>
      <p:sp>
        <p:nvSpPr>
          <p:cNvPr id="3" name="Text Placeholder 2"/>
          <p:cNvSpPr>
            <a:spLocks noGrp="1"/>
          </p:cNvSpPr>
          <p:nvPr>
            <p:ph type="body" sz="quarter" idx="4294967295"/>
          </p:nvPr>
        </p:nvSpPr>
        <p:spPr>
          <a:xfrm>
            <a:off x="270067" y="1189812"/>
            <a:ext cx="5269673" cy="5561508"/>
          </a:xfrm>
        </p:spPr>
        <p:txBody>
          <a:bodyPr/>
          <a:lstStyle/>
          <a:p>
            <a:r>
              <a:rPr lang="en-US" dirty="0"/>
              <a:t>Cross-Platform</a:t>
            </a:r>
          </a:p>
          <a:p>
            <a:pPr lvl="1"/>
            <a:r>
              <a:rPr lang="en-US" dirty="0"/>
              <a:t>Windows, Linux, and Mac too!</a:t>
            </a:r>
          </a:p>
          <a:p>
            <a:pPr lvl="1"/>
            <a:endParaRPr lang="en-US" dirty="0"/>
          </a:p>
          <a:p>
            <a:r>
              <a:rPr lang="en-US" dirty="0"/>
              <a:t>Built-in Highlighting</a:t>
            </a:r>
          </a:p>
          <a:p>
            <a:pPr lvl="1"/>
            <a:r>
              <a:rPr lang="en-US" dirty="0" err="1"/>
              <a:t>Dockerfile</a:t>
            </a:r>
            <a:endParaRPr lang="en-US" dirty="0"/>
          </a:p>
          <a:p>
            <a:pPr lvl="1"/>
            <a:r>
              <a:rPr lang="en-US" dirty="0"/>
              <a:t>Docker-Compose</a:t>
            </a:r>
          </a:p>
          <a:p>
            <a:pPr lvl="1"/>
            <a:endParaRPr lang="en-US" dirty="0"/>
          </a:p>
          <a:p>
            <a:r>
              <a:rPr lang="en-US" dirty="0"/>
              <a:t>VS Code &amp; Docker</a:t>
            </a:r>
          </a:p>
          <a:p>
            <a:pPr lvl="1"/>
            <a:r>
              <a:rPr lang="en-US" dirty="0"/>
              <a:t>https://code.visualstudio.com/Docs/languages/dockerfile</a:t>
            </a:r>
          </a:p>
        </p:txBody>
      </p:sp>
      <p:pic>
        <p:nvPicPr>
          <p:cNvPr id="4" name="Picture 3"/>
          <p:cNvPicPr>
            <a:picLocks noChangeAspect="1"/>
          </p:cNvPicPr>
          <p:nvPr/>
        </p:nvPicPr>
        <p:blipFill>
          <a:blip r:embed="rId3"/>
          <a:stretch>
            <a:fillRect/>
          </a:stretch>
        </p:blipFill>
        <p:spPr>
          <a:xfrm>
            <a:off x="5539740" y="1189181"/>
            <a:ext cx="6092737" cy="3632835"/>
          </a:xfrm>
          <a:prstGeom prst="rect">
            <a:avLst/>
          </a:prstGeom>
        </p:spPr>
      </p:pic>
      <p:pic>
        <p:nvPicPr>
          <p:cNvPr id="5" name="Picture 4"/>
          <p:cNvPicPr>
            <a:picLocks noChangeAspect="1"/>
          </p:cNvPicPr>
          <p:nvPr/>
        </p:nvPicPr>
        <p:blipFill>
          <a:blip r:embed="rId4"/>
          <a:stretch>
            <a:fillRect/>
          </a:stretch>
        </p:blipFill>
        <p:spPr>
          <a:xfrm>
            <a:off x="5709558" y="5069218"/>
            <a:ext cx="5753100" cy="1304925"/>
          </a:xfrm>
          <a:prstGeom prst="rect">
            <a:avLst/>
          </a:prstGeom>
        </p:spPr>
      </p:pic>
    </p:spTree>
    <p:extLst>
      <p:ext uri="{BB962C8B-B14F-4D97-AF65-F5344CB8AC3E}">
        <p14:creationId xmlns:p14="http://schemas.microsoft.com/office/powerpoint/2010/main" val="256241625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066" y="1189496"/>
            <a:ext cx="11651870" cy="2769596"/>
          </a:xfrm>
        </p:spPr>
        <p:txBody>
          <a:bodyPr/>
          <a:lstStyle/>
          <a:p>
            <a:pPr marL="0" indent="0" algn="ctr">
              <a:buNone/>
            </a:pPr>
            <a:r>
              <a:rPr lang="en-US" dirty="0">
                <a:hlinkClick r:id="rId2"/>
              </a:rPr>
              <a:t>https://aka.ms/DockerToolsForVS</a:t>
            </a:r>
            <a:endParaRPr lang="en-US" dirty="0"/>
          </a:p>
          <a:p>
            <a:pPr marL="0" indent="0">
              <a:buNone/>
            </a:pPr>
            <a:endParaRPr lang="en-US" dirty="0"/>
          </a:p>
          <a:p>
            <a:r>
              <a:rPr lang="en-US" dirty="0"/>
              <a:t>Adds </a:t>
            </a:r>
            <a:r>
              <a:rPr lang="en-US" dirty="0" err="1"/>
              <a:t>Dockerfile</a:t>
            </a:r>
            <a:r>
              <a:rPr lang="en-US" dirty="0"/>
              <a:t> &amp; scripts to project</a:t>
            </a:r>
          </a:p>
          <a:p>
            <a:r>
              <a:rPr lang="en-US" dirty="0"/>
              <a:t>Deploy &amp; debug in containers</a:t>
            </a:r>
          </a:p>
        </p:txBody>
      </p:sp>
      <p:sp>
        <p:nvSpPr>
          <p:cNvPr id="3" name="Title 2"/>
          <p:cNvSpPr>
            <a:spLocks noGrp="1"/>
          </p:cNvSpPr>
          <p:nvPr>
            <p:ph type="title"/>
          </p:nvPr>
        </p:nvSpPr>
        <p:spPr/>
        <p:txBody>
          <a:bodyPr/>
          <a:lstStyle/>
          <a:p>
            <a:r>
              <a:rPr lang="en-US" dirty="0"/>
              <a:t>Docker Tools for Visual Studio 2015 (Preview)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648" y="4382678"/>
            <a:ext cx="7816080" cy="2079278"/>
          </a:xfrm>
          <a:prstGeom prst="rect">
            <a:avLst/>
          </a:prstGeom>
        </p:spPr>
      </p:pic>
    </p:spTree>
    <p:extLst>
      <p:ext uri="{BB962C8B-B14F-4D97-AF65-F5344CB8AC3E}">
        <p14:creationId xmlns:p14="http://schemas.microsoft.com/office/powerpoint/2010/main" val="24409232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Toolkit for Eclipse/for IntelliJ</a:t>
            </a:r>
          </a:p>
        </p:txBody>
      </p:sp>
      <p:sp>
        <p:nvSpPr>
          <p:cNvPr id="2" name="Text Placeholder 1"/>
          <p:cNvSpPr>
            <a:spLocks noGrp="1"/>
          </p:cNvSpPr>
          <p:nvPr>
            <p:ph type="body" sz="quarter" idx="4294967295"/>
          </p:nvPr>
        </p:nvSpPr>
        <p:spPr>
          <a:xfrm>
            <a:off x="231821" y="947670"/>
            <a:ext cx="11653523" cy="510524"/>
          </a:xfrm>
        </p:spPr>
        <p:txBody>
          <a:bodyPr/>
          <a:lstStyle/>
          <a:p>
            <a:pPr marL="0" indent="0">
              <a:spcBef>
                <a:spcPct val="0"/>
              </a:spcBef>
              <a:buNone/>
            </a:pPr>
            <a:r>
              <a:rPr lang="en-US" sz="2353" b="1" spc="-100" dirty="0">
                <a:ln w="3175">
                  <a:noFill/>
                </a:ln>
                <a:gradFill>
                  <a:gsLst>
                    <a:gs pos="0">
                      <a:schemeClr val="accent6"/>
                    </a:gs>
                    <a:gs pos="100000">
                      <a:schemeClr val="accent6"/>
                    </a:gs>
                  </a:gsLst>
                  <a:lin ang="21594000" scaled="0"/>
                </a:gradFill>
                <a:latin typeface="+mn-lt"/>
                <a:cs typeface="Segoe UI" pitchFamily="34" charset="0"/>
              </a:rPr>
              <a:t>Deploy to Azure Web Apps or Azure PaaS</a:t>
            </a:r>
          </a:p>
        </p:txBody>
      </p:sp>
      <p:sp>
        <p:nvSpPr>
          <p:cNvPr id="8" name="Rectangle 7"/>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7" name="Group 6"/>
          <p:cNvGrpSpPr/>
          <p:nvPr/>
        </p:nvGrpSpPr>
        <p:grpSpPr>
          <a:xfrm>
            <a:off x="1534816" y="2063844"/>
            <a:ext cx="9122369" cy="4104605"/>
            <a:chOff x="526888" y="2278062"/>
            <a:chExt cx="10055612" cy="4524518"/>
          </a:xfrm>
        </p:grpSpPr>
        <p:pic>
          <p:nvPicPr>
            <p:cNvPr id="4" name="Picture 3"/>
            <p:cNvPicPr>
              <a:picLocks noChangeAspect="1"/>
            </p:cNvPicPr>
            <p:nvPr/>
          </p:nvPicPr>
          <p:blipFill>
            <a:blip r:embed="rId3"/>
            <a:stretch>
              <a:fillRect/>
            </a:stretch>
          </p:blipFill>
          <p:spPr>
            <a:xfrm>
              <a:off x="526888" y="2278062"/>
              <a:ext cx="7333171" cy="4524518"/>
            </a:xfrm>
            <a:prstGeom prst="rect">
              <a:avLst/>
            </a:prstGeom>
          </p:spPr>
        </p:pic>
        <p:pic>
          <p:nvPicPr>
            <p:cNvPr id="6" name="Picture 5"/>
            <p:cNvPicPr>
              <a:picLocks noChangeAspect="1"/>
            </p:cNvPicPr>
            <p:nvPr/>
          </p:nvPicPr>
          <p:blipFill>
            <a:blip r:embed="rId4"/>
            <a:stretch>
              <a:fillRect/>
            </a:stretch>
          </p:blipFill>
          <p:spPr>
            <a:xfrm>
              <a:off x="5380037" y="2887662"/>
              <a:ext cx="5202463" cy="2743200"/>
            </a:xfrm>
            <a:prstGeom prst="rect">
              <a:avLst/>
            </a:prstGeom>
          </p:spPr>
        </p:pic>
      </p:grpSp>
    </p:spTree>
    <p:extLst>
      <p:ext uri="{BB962C8B-B14F-4D97-AF65-F5344CB8AC3E}">
        <p14:creationId xmlns:p14="http://schemas.microsoft.com/office/powerpoint/2010/main" val="9569148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2"/>
          <a:stretch>
            <a:fillRect/>
          </a:stretch>
        </p:blipFill>
        <p:spPr>
          <a:xfrm>
            <a:off x="6531695" y="1249261"/>
            <a:ext cx="5313185" cy="2801328"/>
          </a:xfrm>
          <a:prstGeom prst="rect">
            <a:avLst/>
          </a:prstGeom>
        </p:spPr>
      </p:pic>
      <p:pic>
        <p:nvPicPr>
          <p:cNvPr id="5" name="Picture 4"/>
          <p:cNvPicPr>
            <a:picLocks noChangeAspect="1"/>
          </p:cNvPicPr>
          <p:nvPr/>
        </p:nvPicPr>
        <p:blipFill>
          <a:blip r:embed="rId3"/>
          <a:stretch>
            <a:fillRect/>
          </a:stretch>
        </p:blipFill>
        <p:spPr>
          <a:xfrm>
            <a:off x="978908" y="4235774"/>
            <a:ext cx="5117092" cy="578941"/>
          </a:xfrm>
          <a:prstGeom prst="rect">
            <a:avLst/>
          </a:prstGeom>
        </p:spPr>
      </p:pic>
      <p:pic>
        <p:nvPicPr>
          <p:cNvPr id="6" name="Picture 5"/>
          <p:cNvPicPr>
            <a:picLocks noChangeAspect="1"/>
          </p:cNvPicPr>
          <p:nvPr/>
        </p:nvPicPr>
        <p:blipFill>
          <a:blip r:embed="rId4"/>
          <a:stretch>
            <a:fillRect/>
          </a:stretch>
        </p:blipFill>
        <p:spPr>
          <a:xfrm>
            <a:off x="1004851" y="1367246"/>
            <a:ext cx="5135767" cy="532252"/>
          </a:xfrm>
          <a:prstGeom prst="rect">
            <a:avLst/>
          </a:prstGeom>
        </p:spPr>
      </p:pic>
      <p:pic>
        <p:nvPicPr>
          <p:cNvPr id="7" name="Picture 6"/>
          <p:cNvPicPr>
            <a:picLocks noChangeAspect="1"/>
          </p:cNvPicPr>
          <p:nvPr/>
        </p:nvPicPr>
        <p:blipFill>
          <a:blip r:embed="rId5"/>
          <a:stretch>
            <a:fillRect/>
          </a:stretch>
        </p:blipFill>
        <p:spPr>
          <a:xfrm>
            <a:off x="6544207" y="4098331"/>
            <a:ext cx="4320801" cy="2689274"/>
          </a:xfrm>
          <a:prstGeom prst="rect">
            <a:avLst/>
          </a:prstGeom>
        </p:spPr>
      </p:pic>
      <p:sp>
        <p:nvSpPr>
          <p:cNvPr id="9"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12358807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2"/>
          <a:stretch>
            <a:fillRect/>
          </a:stretch>
        </p:blipFill>
        <p:spPr>
          <a:xfrm>
            <a:off x="358945" y="1183336"/>
            <a:ext cx="3501659" cy="3034772"/>
          </a:xfrm>
          <a:prstGeom prst="rect">
            <a:avLst/>
          </a:prstGeom>
        </p:spPr>
      </p:pic>
      <p:pic>
        <p:nvPicPr>
          <p:cNvPr id="3" name="Picture 2"/>
          <p:cNvPicPr>
            <a:picLocks noChangeAspect="1"/>
          </p:cNvPicPr>
          <p:nvPr/>
        </p:nvPicPr>
        <p:blipFill>
          <a:blip r:embed="rId3"/>
          <a:stretch>
            <a:fillRect/>
          </a:stretch>
        </p:blipFill>
        <p:spPr>
          <a:xfrm>
            <a:off x="3675679" y="1367246"/>
            <a:ext cx="4650204" cy="5061065"/>
          </a:xfrm>
          <a:prstGeom prst="rect">
            <a:avLst/>
          </a:prstGeom>
        </p:spPr>
      </p:pic>
      <p:pic>
        <p:nvPicPr>
          <p:cNvPr id="4" name="Picture 3"/>
          <p:cNvPicPr>
            <a:picLocks noChangeAspect="1"/>
          </p:cNvPicPr>
          <p:nvPr/>
        </p:nvPicPr>
        <p:blipFill>
          <a:blip r:embed="rId4"/>
          <a:stretch>
            <a:fillRect/>
          </a:stretch>
        </p:blipFill>
        <p:spPr>
          <a:xfrm>
            <a:off x="7271391" y="1687575"/>
            <a:ext cx="4650204" cy="5061065"/>
          </a:xfrm>
          <a:prstGeom prst="rect">
            <a:avLst/>
          </a:prstGeom>
        </p:spPr>
      </p:pic>
      <p:sp>
        <p:nvSpPr>
          <p:cNvPr id="6"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328459168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SDK’s</a:t>
            </a:r>
          </a:p>
        </p:txBody>
      </p:sp>
    </p:spTree>
    <p:extLst>
      <p:ext uri="{BB962C8B-B14F-4D97-AF65-F5344CB8AC3E}">
        <p14:creationId xmlns:p14="http://schemas.microsoft.com/office/powerpoint/2010/main" val="37001864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4257001" y="2431371"/>
            <a:ext cx="3696569" cy="335687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8021267" y="2431371"/>
            <a:ext cx="3696569" cy="335687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14102">
              <a:lnSpc>
                <a:spcPct val="90000"/>
              </a:lnSpc>
              <a:defRPr/>
            </a:pPr>
            <a:r>
              <a:rPr lang="en-US" sz="1961" kern="0" dirty="0">
                <a:solidFill>
                  <a:schemeClr val="bg2"/>
                </a:solidFill>
                <a:ea typeface="Segoe UI" pitchFamily="34" charset="0"/>
                <a:cs typeface="Segoe UI" pitchFamily="34" charset="0"/>
              </a:rPr>
              <a:t>Javadoc views on Azure are 2nd (after .NET)</a:t>
            </a:r>
          </a:p>
        </p:txBody>
      </p:sp>
      <p:sp>
        <p:nvSpPr>
          <p:cNvPr id="18" name="Rectangle 17"/>
          <p:cNvSpPr/>
          <p:nvPr/>
        </p:nvSpPr>
        <p:spPr bwMode="auto">
          <a:xfrm>
            <a:off x="501757" y="2431371"/>
            <a:ext cx="3696569" cy="335687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14102">
              <a:lnSpc>
                <a:spcPct val="90000"/>
              </a:lnSpc>
              <a:defRPr/>
            </a:pPr>
            <a:r>
              <a:rPr lang="en-US" sz="1961" kern="0" dirty="0">
                <a:solidFill>
                  <a:schemeClr val="bg2"/>
                </a:solidFill>
                <a:ea typeface="Segoe UI" pitchFamily="34" charset="0"/>
                <a:cs typeface="Segoe UI" pitchFamily="34" charset="0"/>
              </a:rPr>
              <a:t>Azure is the only </a:t>
            </a:r>
            <a:br>
              <a:rPr lang="en-US" sz="1961" kern="0" dirty="0">
                <a:solidFill>
                  <a:schemeClr val="bg2"/>
                </a:solidFill>
                <a:ea typeface="Segoe UI" pitchFamily="34" charset="0"/>
                <a:cs typeface="Segoe UI" pitchFamily="34" charset="0"/>
              </a:rPr>
            </a:br>
            <a:r>
              <a:rPr lang="en-US" sz="1961" kern="0" dirty="0">
                <a:solidFill>
                  <a:schemeClr val="bg2"/>
                </a:solidFill>
                <a:ea typeface="Segoe UI" pitchFamily="34" charset="0"/>
                <a:cs typeface="Segoe UI" pitchFamily="34" charset="0"/>
              </a:rPr>
              <a:t>Oracle-certified </a:t>
            </a:r>
            <a:br>
              <a:rPr lang="en-US" sz="1961" kern="0" dirty="0">
                <a:solidFill>
                  <a:schemeClr val="bg2"/>
                </a:solidFill>
                <a:ea typeface="Segoe UI" pitchFamily="34" charset="0"/>
                <a:cs typeface="Segoe UI" pitchFamily="34" charset="0"/>
              </a:rPr>
            </a:br>
            <a:r>
              <a:rPr lang="en-US" sz="1961" kern="0" dirty="0">
                <a:solidFill>
                  <a:schemeClr val="bg2"/>
                </a:solidFill>
                <a:ea typeface="Segoe UI" pitchFamily="34" charset="0"/>
                <a:cs typeface="Segoe UI" pitchFamily="34" charset="0"/>
              </a:rPr>
              <a:t>cloud platform</a:t>
            </a:r>
          </a:p>
          <a:p>
            <a:pPr defTabSz="914102">
              <a:lnSpc>
                <a:spcPct val="90000"/>
              </a:lnSpc>
              <a:defRPr/>
            </a:pPr>
            <a:endParaRPr lang="en-US" sz="2745" kern="0" dirty="0">
              <a:gradFill>
                <a:gsLst>
                  <a:gs pos="0">
                    <a:schemeClr val="bg1"/>
                  </a:gs>
                  <a:gs pos="100000">
                    <a:schemeClr val="tx1"/>
                  </a:gs>
                </a:gsLst>
                <a:lin ang="5400000" scaled="1"/>
              </a:gradFill>
              <a:ea typeface="Segoe UI" pitchFamily="34" charset="0"/>
              <a:cs typeface="Segoe UI" pitchFamily="34" charset="0"/>
            </a:endParaRPr>
          </a:p>
          <a:p>
            <a:pPr defTabSz="914102">
              <a:lnSpc>
                <a:spcPct val="90000"/>
              </a:lnSpc>
              <a:defRPr/>
            </a:pPr>
            <a:endParaRPr lang="en-US" sz="2745" kern="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a:p>
            <a:pPr defTabSz="914102">
              <a:lnSpc>
                <a:spcPct val="90000"/>
              </a:lnSpc>
              <a:defRPr/>
            </a:pPr>
            <a:endParaRPr lang="en-US" sz="1372" kern="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a:p>
            <a:pPr defTabSz="914102">
              <a:lnSpc>
                <a:spcPct val="90000"/>
              </a:lnSpc>
              <a:defRPr/>
            </a:pPr>
            <a:endParaRPr lang="en-US" sz="1372" kern="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a:p>
            <a:pPr defTabSz="914102">
              <a:lnSpc>
                <a:spcPct val="90000"/>
              </a:lnSpc>
              <a:defRPr/>
            </a:pPr>
            <a:endParaRPr lang="en-US" sz="1372" kern="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a:p>
            <a:pPr defTabSz="914102">
              <a:lnSpc>
                <a:spcPct val="90000"/>
              </a:lnSpc>
              <a:defRPr/>
            </a:pPr>
            <a:r>
              <a:rPr lang="en-US" sz="1372" kern="0" dirty="0">
                <a:ln w="0"/>
                <a:solidFill>
                  <a:schemeClr val="bg2"/>
                </a:solidFill>
                <a:effectLst>
                  <a:outerShdw blurRad="38100" dist="19050" dir="2700000" algn="tl" rotWithShape="0">
                    <a:schemeClr val="dk1">
                      <a:alpha val="40000"/>
                    </a:schemeClr>
                  </a:outerShdw>
                </a:effectLst>
                <a:ea typeface="Segoe UI" pitchFamily="34" charset="0"/>
                <a:cs typeface="Segoe UI" pitchFamily="34" charset="0"/>
              </a:rPr>
              <a:t>HDInsight (Hadoop), Azure Search </a:t>
            </a:r>
            <a:br>
              <a:rPr lang="en-US" sz="1372" kern="0" dirty="0">
                <a:ln w="0"/>
                <a:solidFill>
                  <a:schemeClr val="bg2"/>
                </a:solidFill>
                <a:effectLst>
                  <a:outerShdw blurRad="38100" dist="19050" dir="2700000" algn="tl" rotWithShape="0">
                    <a:schemeClr val="dk1">
                      <a:alpha val="40000"/>
                    </a:schemeClr>
                  </a:outerShdw>
                </a:effectLst>
                <a:ea typeface="Segoe UI" pitchFamily="34" charset="0"/>
                <a:cs typeface="Segoe UI" pitchFamily="34" charset="0"/>
              </a:rPr>
            </a:br>
            <a:r>
              <a:rPr lang="en-US" sz="1372" kern="0" dirty="0">
                <a:ln w="0"/>
                <a:solidFill>
                  <a:schemeClr val="bg2"/>
                </a:solidFill>
                <a:effectLst>
                  <a:outerShdw blurRad="38100" dist="19050" dir="2700000" algn="tl" rotWithShape="0">
                    <a:schemeClr val="dk1">
                      <a:alpha val="40000"/>
                    </a:schemeClr>
                  </a:outerShdw>
                </a:effectLst>
                <a:ea typeface="Segoe UI" pitchFamily="34" charset="0"/>
                <a:cs typeface="Segoe UI" pitchFamily="34" charset="0"/>
              </a:rPr>
              <a:t>(Elastic Search) </a:t>
            </a:r>
          </a:p>
        </p:txBody>
      </p:sp>
      <p:sp>
        <p:nvSpPr>
          <p:cNvPr id="6" name="Title 5"/>
          <p:cNvSpPr>
            <a:spLocks noGrp="1"/>
          </p:cNvSpPr>
          <p:nvPr>
            <p:ph type="title"/>
          </p:nvPr>
        </p:nvSpPr>
        <p:spPr/>
        <p:txBody>
          <a:bodyPr/>
          <a:lstStyle/>
          <a:p>
            <a:r>
              <a:rPr lang="en-US" dirty="0"/>
              <a:t>Your OS, frameworks, and data sources</a:t>
            </a:r>
          </a:p>
        </p:txBody>
      </p:sp>
      <p:sp>
        <p:nvSpPr>
          <p:cNvPr id="32" name="TextBox 31"/>
          <p:cNvSpPr txBox="1"/>
          <p:nvPr/>
        </p:nvSpPr>
        <p:spPr>
          <a:xfrm>
            <a:off x="5039099" y="6438485"/>
            <a:ext cx="2112251" cy="441816"/>
          </a:xfrm>
          <a:prstGeom prst="rect">
            <a:avLst/>
          </a:prstGeom>
          <a:noFill/>
        </p:spPr>
        <p:txBody>
          <a:bodyPr wrap="none" lIns="179259" tIns="143407" rIns="179259" bIns="143407" rtlCol="0" anchor="ctr">
            <a:spAutoFit/>
          </a:bodyPr>
          <a:lstStyle/>
          <a:p>
            <a:pPr algn="ctr" defTabSz="914225">
              <a:lnSpc>
                <a:spcPct val="90000"/>
              </a:lnSpc>
              <a:spcAft>
                <a:spcPts val="588"/>
              </a:spcAft>
              <a:defRPr/>
            </a:pPr>
            <a:r>
              <a:rPr lang="en-US" sz="1077" kern="0" dirty="0">
                <a:solidFill>
                  <a:srgbClr val="FFFFFF"/>
                </a:solidFill>
                <a:latin typeface="Segoe UI"/>
              </a:rPr>
              <a:t>MICROSOFT CONFIDENTIAL</a:t>
            </a:r>
          </a:p>
        </p:txBody>
      </p:sp>
      <p:sp>
        <p:nvSpPr>
          <p:cNvPr id="15" name="AutoShape 51"/>
          <p:cNvSpPr>
            <a:spLocks noChangeArrowheads="1"/>
          </p:cNvSpPr>
          <p:nvPr/>
        </p:nvSpPr>
        <p:spPr bwMode="auto">
          <a:xfrm>
            <a:off x="8021266" y="1639914"/>
            <a:ext cx="3696569" cy="791458"/>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marL="169629" defTabSz="913515">
              <a:lnSpc>
                <a:spcPct val="90000"/>
              </a:lnSpc>
              <a:defRPr/>
            </a:pPr>
            <a:r>
              <a:rPr lang="en-US" sz="3200" kern="0" spc="-78" dirty="0">
                <a:gradFill>
                  <a:gsLst>
                    <a:gs pos="0">
                      <a:srgbClr val="FFFFFF"/>
                    </a:gs>
                    <a:gs pos="100000">
                      <a:srgbClr val="FFFFFF"/>
                    </a:gs>
                  </a:gsLst>
                  <a:lin ang="21594000" scaled="0"/>
                </a:gradFill>
                <a:latin typeface="Segoe UI Light"/>
              </a:rPr>
              <a:t>Popular on Azure</a:t>
            </a:r>
          </a:p>
        </p:txBody>
      </p:sp>
      <p:sp>
        <p:nvSpPr>
          <p:cNvPr id="16" name="Rectangle 15"/>
          <p:cNvSpPr/>
          <p:nvPr/>
        </p:nvSpPr>
        <p:spPr bwMode="auto">
          <a:xfrm>
            <a:off x="10548952" y="8603026"/>
            <a:ext cx="859054" cy="734624"/>
          </a:xfrm>
          <a:prstGeom prst="rect">
            <a:avLst/>
          </a:prstGeom>
          <a:solidFill>
            <a:srgbClr val="0031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AutoShape 51"/>
          <p:cNvSpPr>
            <a:spLocks noChangeArrowheads="1"/>
          </p:cNvSpPr>
          <p:nvPr/>
        </p:nvSpPr>
        <p:spPr bwMode="auto">
          <a:xfrm>
            <a:off x="4257001" y="1639914"/>
            <a:ext cx="3696569" cy="791458"/>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marL="169629" defTabSz="913515">
              <a:lnSpc>
                <a:spcPct val="90000"/>
              </a:lnSpc>
              <a:defRPr/>
            </a:pPr>
            <a:r>
              <a:rPr lang="en-US" sz="3200" kern="0" spc="-78" dirty="0">
                <a:gradFill>
                  <a:gsLst>
                    <a:gs pos="0">
                      <a:srgbClr val="FFFFFF"/>
                    </a:gs>
                    <a:gs pos="100000">
                      <a:srgbClr val="FFFFFF"/>
                    </a:gs>
                  </a:gsLst>
                  <a:lin ang="21594000" scaled="0"/>
                </a:gradFill>
                <a:latin typeface="Segoe UI Light"/>
              </a:rPr>
              <a:t>1 in 3 Linux VMs</a:t>
            </a:r>
          </a:p>
        </p:txBody>
      </p:sp>
      <p:sp>
        <p:nvSpPr>
          <p:cNvPr id="19" name="AutoShape 51"/>
          <p:cNvSpPr>
            <a:spLocks noChangeArrowheads="1"/>
          </p:cNvSpPr>
          <p:nvPr/>
        </p:nvSpPr>
        <p:spPr bwMode="auto">
          <a:xfrm>
            <a:off x="501756" y="1639914"/>
            <a:ext cx="3696569" cy="791458"/>
          </a:xfrm>
          <a:prstGeom prst="rect">
            <a:avLst/>
          </a:prstGeom>
          <a:solidFill>
            <a:schemeClr val="accent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marL="169629" defTabSz="913515">
              <a:lnSpc>
                <a:spcPct val="90000"/>
              </a:lnSpc>
              <a:defRPr/>
            </a:pPr>
            <a:r>
              <a:rPr lang="en-US" sz="3200" kern="0" spc="-78" dirty="0">
                <a:gradFill>
                  <a:gsLst>
                    <a:gs pos="0">
                      <a:srgbClr val="FFFFFF"/>
                    </a:gs>
                    <a:gs pos="100000">
                      <a:srgbClr val="FFFFFF"/>
                    </a:gs>
                  </a:gsLst>
                  <a:lin ang="21594000" scaled="0"/>
                </a:gradFill>
                <a:latin typeface="Segoe UI Light"/>
              </a:rPr>
              <a:t>We Use Java</a:t>
            </a:r>
          </a:p>
        </p:txBody>
      </p:sp>
      <p:sp>
        <p:nvSpPr>
          <p:cNvPr id="2" name="TextBox 1"/>
          <p:cNvSpPr txBox="1"/>
          <p:nvPr/>
        </p:nvSpPr>
        <p:spPr>
          <a:xfrm>
            <a:off x="4411932" y="4419763"/>
            <a:ext cx="896425" cy="896425"/>
          </a:xfrm>
          <a:prstGeom prst="rect">
            <a:avLst/>
          </a:prstGeom>
          <a:noFill/>
        </p:spPr>
        <p:txBody>
          <a:bodyPr wrap="none" lIns="179285" tIns="143428" rIns="179285" bIns="143428" rtlCol="0">
            <a:noAutofit/>
          </a:bodyPr>
          <a:lstStyle/>
          <a:p>
            <a:pPr defTabSz="914102">
              <a:lnSpc>
                <a:spcPct val="90000"/>
              </a:lnSpc>
              <a:defRPr/>
            </a:pPr>
            <a:endParaRPr lang="en-US" sz="1372" kern="0" dirty="0">
              <a:ln w="0"/>
              <a:solidFill>
                <a:sysClr val="windowText" lastClr="000000"/>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8333929" y="3532980"/>
            <a:ext cx="2929952" cy="1882235"/>
          </a:xfrm>
          <a:prstGeom prst="rect">
            <a:avLst/>
          </a:prstGeom>
        </p:spPr>
      </p:pic>
      <p:pic>
        <p:nvPicPr>
          <p:cNvPr id="7" name="Picture 6"/>
          <p:cNvPicPr>
            <a:picLocks noChangeAspect="1"/>
          </p:cNvPicPr>
          <p:nvPr/>
        </p:nvPicPr>
        <p:blipFill>
          <a:blip r:embed="rId4"/>
          <a:stretch>
            <a:fillRect/>
          </a:stretch>
        </p:blipFill>
        <p:spPr>
          <a:xfrm>
            <a:off x="1025251" y="3769630"/>
            <a:ext cx="732372" cy="55515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5998" y="3449375"/>
            <a:ext cx="738346" cy="465438"/>
          </a:xfrm>
          <a:prstGeom prst="rect">
            <a:avLst/>
          </a:prstGeom>
        </p:spPr>
      </p:pic>
      <p:pic>
        <p:nvPicPr>
          <p:cNvPr id="27" name="Picture 26"/>
          <p:cNvPicPr>
            <a:picLocks noChangeAspect="1"/>
          </p:cNvPicPr>
          <p:nvPr/>
        </p:nvPicPr>
        <p:blipFill>
          <a:blip r:embed="rId6"/>
          <a:stretch>
            <a:fillRect/>
          </a:stretch>
        </p:blipFill>
        <p:spPr>
          <a:xfrm>
            <a:off x="5767820" y="3449521"/>
            <a:ext cx="392621" cy="486989"/>
          </a:xfrm>
          <a:prstGeom prst="rect">
            <a:avLst/>
          </a:prstGeom>
        </p:spPr>
      </p:pic>
      <p:pic>
        <p:nvPicPr>
          <p:cNvPr id="28" name="Picture 27"/>
          <p:cNvPicPr>
            <a:picLocks noChangeAspect="1"/>
          </p:cNvPicPr>
          <p:nvPr/>
        </p:nvPicPr>
        <p:blipFill>
          <a:blip r:embed="rId7"/>
          <a:stretch>
            <a:fillRect/>
          </a:stretch>
        </p:blipFill>
        <p:spPr>
          <a:xfrm>
            <a:off x="2371581" y="3769630"/>
            <a:ext cx="842452" cy="576365"/>
          </a:xfrm>
          <a:prstGeom prst="rect">
            <a:avLst/>
          </a:prstGeom>
        </p:spPr>
      </p:pic>
      <p:pic>
        <p:nvPicPr>
          <p:cNvPr id="29" name="Pictur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82708" y="3438600"/>
            <a:ext cx="1148595" cy="553355"/>
          </a:xfrm>
          <a:prstGeom prst="rect">
            <a:avLst/>
          </a:prstGeom>
        </p:spPr>
      </p:pic>
      <p:pic>
        <p:nvPicPr>
          <p:cNvPr id="31" name="Picture 30"/>
          <p:cNvPicPr>
            <a:picLocks noChangeAspect="1"/>
          </p:cNvPicPr>
          <p:nvPr/>
        </p:nvPicPr>
        <p:blipFill>
          <a:blip r:embed="rId9"/>
          <a:stretch>
            <a:fillRect/>
          </a:stretch>
        </p:blipFill>
        <p:spPr>
          <a:xfrm>
            <a:off x="5217693" y="2845262"/>
            <a:ext cx="1048025" cy="236350"/>
          </a:xfrm>
          <a:prstGeom prst="rect">
            <a:avLst/>
          </a:prstGeom>
        </p:spPr>
      </p:pic>
      <p:pic>
        <p:nvPicPr>
          <p:cNvPr id="36" name="Picture 35"/>
          <p:cNvPicPr>
            <a:picLocks noChangeAspect="1"/>
          </p:cNvPicPr>
          <p:nvPr/>
        </p:nvPicPr>
        <p:blipFill>
          <a:blip r:embed="rId10"/>
          <a:stretch>
            <a:fillRect/>
          </a:stretch>
        </p:blipFill>
        <p:spPr>
          <a:xfrm>
            <a:off x="6517784" y="2798386"/>
            <a:ext cx="1183718" cy="348774"/>
          </a:xfrm>
          <a:prstGeom prst="rect">
            <a:avLst/>
          </a:prstGeom>
        </p:spPr>
      </p:pic>
      <p:pic>
        <p:nvPicPr>
          <p:cNvPr id="37" name="Picture 36"/>
          <p:cNvPicPr>
            <a:picLocks noChangeAspect="1"/>
          </p:cNvPicPr>
          <p:nvPr/>
        </p:nvPicPr>
        <p:blipFill>
          <a:blip r:embed="rId11"/>
          <a:stretch>
            <a:fillRect/>
          </a:stretch>
        </p:blipFill>
        <p:spPr>
          <a:xfrm>
            <a:off x="4525998" y="2690198"/>
            <a:ext cx="516609" cy="607466"/>
          </a:xfrm>
          <a:prstGeom prst="rect">
            <a:avLst/>
          </a:prstGeom>
        </p:spPr>
      </p:pic>
    </p:spTree>
    <p:extLst>
      <p:ext uri="{BB962C8B-B14F-4D97-AF65-F5344CB8AC3E}">
        <p14:creationId xmlns:p14="http://schemas.microsoft.com/office/powerpoint/2010/main" val="6143854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69239" y="1189177"/>
            <a:ext cx="11653523" cy="2055114"/>
          </a:xfrm>
        </p:spPr>
        <p:txBody>
          <a:bodyPr/>
          <a:lstStyle/>
          <a:p>
            <a:r>
              <a:rPr lang="en-US" dirty="0"/>
              <a:t>Developer Environments</a:t>
            </a:r>
          </a:p>
          <a:p>
            <a:r>
              <a:rPr lang="en-US" dirty="0"/>
              <a:t>Tools</a:t>
            </a:r>
          </a:p>
          <a:p>
            <a:r>
              <a:rPr lang="en-US" dirty="0"/>
              <a:t>Language Specific SDKs</a:t>
            </a:r>
          </a:p>
        </p:txBody>
      </p:sp>
    </p:spTree>
    <p:extLst>
      <p:ext uri="{BB962C8B-B14F-4D97-AF65-F5344CB8AC3E}">
        <p14:creationId xmlns:p14="http://schemas.microsoft.com/office/powerpoint/2010/main" val="20931210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a:t>
            </a:r>
          </a:p>
        </p:txBody>
      </p:sp>
    </p:spTree>
    <p:extLst>
      <p:ext uri="{BB962C8B-B14F-4D97-AF65-F5344CB8AC3E}">
        <p14:creationId xmlns:p14="http://schemas.microsoft.com/office/powerpoint/2010/main" val="27624976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Windows 10 and UWP</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006" y="1837348"/>
            <a:ext cx="10184309" cy="3758012"/>
          </a:xfrm>
          <a:prstGeom prst="rect">
            <a:avLst/>
          </a:prstGeom>
        </p:spPr>
      </p:pic>
    </p:spTree>
    <p:extLst>
      <p:ext uri="{BB962C8B-B14F-4D97-AF65-F5344CB8AC3E}">
        <p14:creationId xmlns:p14="http://schemas.microsoft.com/office/powerpoint/2010/main" val="216105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89957"/>
            <a:ext cx="11655840" cy="899537"/>
          </a:xfrm>
        </p:spPr>
        <p:txBody>
          <a:bodyPr/>
          <a:lstStyle/>
          <a:p>
            <a:r>
              <a:rPr lang="en-US" dirty="0"/>
              <a:t>.NET today</a:t>
            </a:r>
          </a:p>
        </p:txBody>
      </p:sp>
      <p:sp>
        <p:nvSpPr>
          <p:cNvPr id="2" name="Rectangle 1"/>
          <p:cNvSpPr>
            <a:spLocks/>
          </p:cNvSpPr>
          <p:nvPr/>
        </p:nvSpPr>
        <p:spPr bwMode="auto">
          <a:xfrm>
            <a:off x="1165665" y="1559932"/>
            <a:ext cx="3083701" cy="410562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Platform for .NET applications on Windows</a:t>
            </a:r>
          </a:p>
        </p:txBody>
      </p:sp>
      <p:sp>
        <p:nvSpPr>
          <p:cNvPr id="24" name="Rectangle 23"/>
          <p:cNvSpPr/>
          <p:nvPr/>
        </p:nvSpPr>
        <p:spPr bwMode="auto">
          <a:xfrm>
            <a:off x="4556430" y="1559932"/>
            <a:ext cx="3081461" cy="4108614"/>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framework optimized for modern app needs and developer workflows</a:t>
            </a:r>
          </a:p>
        </p:txBody>
      </p:sp>
      <p:sp>
        <p:nvSpPr>
          <p:cNvPr id="25" name="Rectangle 24"/>
          <p:cNvSpPr/>
          <p:nvPr/>
        </p:nvSpPr>
        <p:spPr bwMode="auto">
          <a:xfrm>
            <a:off x="7936707" y="1559932"/>
            <a:ext cx="3083701" cy="4105626"/>
          </a:xfrm>
          <a:prstGeom prst="rect">
            <a:avLst/>
          </a:prstGeom>
          <a:solidFill>
            <a:schemeClr val="accent3">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Mono-based runtime for iOS, OSX, and Android devices</a:t>
            </a:r>
          </a:p>
        </p:txBody>
      </p:sp>
      <p:sp>
        <p:nvSpPr>
          <p:cNvPr id="26" name="Rectangle 25"/>
          <p:cNvSpPr/>
          <p:nvPr/>
        </p:nvSpPr>
        <p:spPr bwMode="auto">
          <a:xfrm>
            <a:off x="1165665" y="1559932"/>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Framework</a:t>
            </a:r>
          </a:p>
        </p:txBody>
      </p:sp>
      <p:sp>
        <p:nvSpPr>
          <p:cNvPr id="27" name="Rectangle 26"/>
          <p:cNvSpPr/>
          <p:nvPr/>
        </p:nvSpPr>
        <p:spPr bwMode="auto">
          <a:xfrm>
            <a:off x="4556430" y="1559932"/>
            <a:ext cx="3081461"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Core</a:t>
            </a:r>
          </a:p>
        </p:txBody>
      </p:sp>
      <p:sp>
        <p:nvSpPr>
          <p:cNvPr id="28" name="Rectangle 27"/>
          <p:cNvSpPr/>
          <p:nvPr/>
        </p:nvSpPr>
        <p:spPr bwMode="auto">
          <a:xfrm>
            <a:off x="7936707" y="1560729"/>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err="1">
                <a:gradFill>
                  <a:gsLst>
                    <a:gs pos="5439">
                      <a:srgbClr val="F8F8F8"/>
                    </a:gs>
                    <a:gs pos="10000">
                      <a:srgbClr val="F8F8F8"/>
                    </a:gs>
                  </a:gsLst>
                  <a:lin ang="5400000" scaled="0"/>
                </a:gradFill>
              </a:rPr>
              <a:t>Xamarin</a:t>
            </a:r>
            <a:endParaRPr lang="en-US" sz="2353" dirty="0">
              <a:gradFill>
                <a:gsLst>
                  <a:gs pos="5439">
                    <a:srgbClr val="F8F8F8"/>
                  </a:gs>
                  <a:gs pos="10000">
                    <a:srgbClr val="F8F8F8"/>
                  </a:gs>
                </a:gsLst>
                <a:lin ang="5400000" scaled="0"/>
              </a:gradFill>
            </a:endParaRPr>
          </a:p>
        </p:txBody>
      </p:sp>
      <p:sp>
        <p:nvSpPr>
          <p:cNvPr id="29" name="Rectangle 28"/>
          <p:cNvSpPr/>
          <p:nvPr/>
        </p:nvSpPr>
        <p:spPr bwMode="auto">
          <a:xfrm>
            <a:off x="1164786" y="4917021"/>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Windows</a:t>
            </a:r>
          </a:p>
        </p:txBody>
      </p:sp>
      <p:sp>
        <p:nvSpPr>
          <p:cNvPr id="30" name="Rectangle 29"/>
          <p:cNvSpPr/>
          <p:nvPr/>
        </p:nvSpPr>
        <p:spPr bwMode="auto">
          <a:xfrm>
            <a:off x="4556431" y="4921526"/>
            <a:ext cx="3081460"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
        <p:nvSpPr>
          <p:cNvPr id="31" name="Rectangle 30"/>
          <p:cNvSpPr/>
          <p:nvPr/>
        </p:nvSpPr>
        <p:spPr bwMode="auto">
          <a:xfrm>
            <a:off x="7935828" y="4921526"/>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Tree>
    <p:extLst>
      <p:ext uri="{BB962C8B-B14F-4D97-AF65-F5344CB8AC3E}">
        <p14:creationId xmlns:p14="http://schemas.microsoft.com/office/powerpoint/2010/main" val="21613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a:t>
            </a:r>
          </a:p>
        </p:txBody>
      </p:sp>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85607307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 Azure </a:t>
            </a:r>
          </a:p>
        </p:txBody>
      </p:sp>
    </p:spTree>
    <p:extLst>
      <p:ext uri="{BB962C8B-B14F-4D97-AF65-F5344CB8AC3E}">
        <p14:creationId xmlns:p14="http://schemas.microsoft.com/office/powerpoint/2010/main" val="36950736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Java Dev Center – </a:t>
            </a:r>
            <a:r>
              <a:rPr lang="en-US" dirty="0"/>
              <a:t>azure.com/java </a:t>
            </a:r>
          </a:p>
        </p:txBody>
      </p:sp>
      <p:pic>
        <p:nvPicPr>
          <p:cNvPr id="5" name="Picture 4"/>
          <p:cNvPicPr>
            <a:picLocks noChangeAspect="1"/>
          </p:cNvPicPr>
          <p:nvPr/>
        </p:nvPicPr>
        <p:blipFill rotWithShape="1">
          <a:blip r:embed="rId3"/>
          <a:srcRect l="564" t="15207" r="1302" b="-8646"/>
          <a:stretch/>
        </p:blipFill>
        <p:spPr>
          <a:xfrm>
            <a:off x="807151" y="1215548"/>
            <a:ext cx="10288279" cy="5204177"/>
          </a:xfrm>
          <a:prstGeom prst="rect">
            <a:avLst/>
          </a:prstGeom>
          <a:solidFill>
            <a:schemeClr val="bg1"/>
          </a:solidFill>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184067770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Java deployment in Azure</a:t>
            </a:r>
            <a:endParaRPr lang="en-US" dirty="0"/>
          </a:p>
        </p:txBody>
      </p:sp>
      <p:sp>
        <p:nvSpPr>
          <p:cNvPr id="4" name="TextBox 3"/>
          <p:cNvSpPr txBox="1"/>
          <p:nvPr/>
        </p:nvSpPr>
        <p:spPr>
          <a:xfrm>
            <a:off x="269240" y="5154210"/>
            <a:ext cx="1441749" cy="633625"/>
          </a:xfrm>
          <a:prstGeom prst="rect">
            <a:avLst/>
          </a:prstGeom>
          <a:noFill/>
        </p:spPr>
        <p:txBody>
          <a:bodyPr wrap="square">
            <a:spAutoFit/>
          </a:bodyPr>
          <a:lstStyle/>
          <a:p>
            <a:pPr algn="r" defTabSz="896181">
              <a:defRPr/>
            </a:pPr>
            <a:r>
              <a:rPr lang="en-US" sz="1765" kern="0" dirty="0">
                <a:solidFill>
                  <a:schemeClr val="accent2"/>
                </a:solidFill>
                <a:latin typeface="Segoe UI"/>
              </a:rPr>
              <a:t>Ultimate </a:t>
            </a:r>
          </a:p>
          <a:p>
            <a:pPr algn="r" defTabSz="896181">
              <a:defRPr/>
            </a:pPr>
            <a:r>
              <a:rPr lang="en-US" sz="1765" kern="0" dirty="0">
                <a:solidFill>
                  <a:schemeClr val="accent2"/>
                </a:solidFill>
                <a:latin typeface="Segoe UI"/>
              </a:rPr>
              <a:t>Control</a:t>
            </a:r>
          </a:p>
        </p:txBody>
      </p:sp>
      <p:sp>
        <p:nvSpPr>
          <p:cNvPr id="5" name="TextBox 4"/>
          <p:cNvSpPr txBox="1"/>
          <p:nvPr/>
        </p:nvSpPr>
        <p:spPr>
          <a:xfrm>
            <a:off x="10523026" y="5154210"/>
            <a:ext cx="1904633" cy="633625"/>
          </a:xfrm>
          <a:prstGeom prst="rect">
            <a:avLst/>
          </a:prstGeom>
          <a:noFill/>
        </p:spPr>
        <p:txBody>
          <a:bodyPr>
            <a:spAutoFit/>
          </a:bodyPr>
          <a:lstStyle/>
          <a:p>
            <a:pPr defTabSz="896181">
              <a:defRPr/>
            </a:pPr>
            <a:r>
              <a:rPr lang="en-US" sz="1765" kern="0" dirty="0">
                <a:solidFill>
                  <a:schemeClr val="accent2"/>
                </a:solidFill>
                <a:latin typeface="Segoe UI"/>
              </a:rPr>
              <a:t>Cost &amp;</a:t>
            </a:r>
          </a:p>
          <a:p>
            <a:pPr defTabSz="896181">
              <a:defRPr/>
            </a:pPr>
            <a:r>
              <a:rPr lang="en-US" sz="1765" kern="0" dirty="0">
                <a:solidFill>
                  <a:schemeClr val="accent2"/>
                </a:solidFill>
                <a:latin typeface="Segoe UI"/>
              </a:rPr>
              <a:t>Agility</a:t>
            </a:r>
          </a:p>
        </p:txBody>
      </p:sp>
      <p:sp>
        <p:nvSpPr>
          <p:cNvPr id="6" name="Rectangle 5"/>
          <p:cNvSpPr/>
          <p:nvPr/>
        </p:nvSpPr>
        <p:spPr bwMode="auto">
          <a:xfrm>
            <a:off x="2017237" y="2389799"/>
            <a:ext cx="1830580" cy="1903803"/>
          </a:xfrm>
          <a:prstGeom prst="rect">
            <a:avLst/>
          </a:prstGeom>
          <a:solidFill>
            <a:schemeClr val="accent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Virtual Machines</a:t>
            </a:r>
          </a:p>
        </p:txBody>
      </p:sp>
      <p:sp>
        <p:nvSpPr>
          <p:cNvPr id="7" name="Rectangle 6"/>
          <p:cNvSpPr/>
          <p:nvPr/>
        </p:nvSpPr>
        <p:spPr bwMode="auto">
          <a:xfrm>
            <a:off x="4148254" y="2389799"/>
            <a:ext cx="1830580" cy="1903803"/>
          </a:xfrm>
          <a:prstGeom prst="rect">
            <a:avLst/>
          </a:prstGeom>
          <a:solidFill>
            <a:schemeClr val="accent2">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Extensions</a:t>
            </a:r>
          </a:p>
          <a:p>
            <a:pPr defTabSz="895922">
              <a:defRPr/>
            </a:pPr>
            <a:r>
              <a:rPr lang="en-US" sz="1765" kern="0" dirty="0">
                <a:gradFill>
                  <a:gsLst>
                    <a:gs pos="0">
                      <a:srgbClr val="FFFFFF"/>
                    </a:gs>
                    <a:gs pos="100000">
                      <a:srgbClr val="FFFFFF"/>
                    </a:gs>
                  </a:gsLst>
                  <a:lin ang="5400000" scaled="0"/>
                </a:gradFill>
              </a:rPr>
              <a:t>+ Containers</a:t>
            </a:r>
          </a:p>
        </p:txBody>
      </p:sp>
      <p:sp>
        <p:nvSpPr>
          <p:cNvPr id="8" name="Rectangle 7"/>
          <p:cNvSpPr/>
          <p:nvPr/>
        </p:nvSpPr>
        <p:spPr bwMode="auto">
          <a:xfrm>
            <a:off x="6279660" y="2389799"/>
            <a:ext cx="1830580" cy="1903803"/>
          </a:xfrm>
          <a:prstGeom prst="rect">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ScaleSets</a:t>
            </a:r>
          </a:p>
        </p:txBody>
      </p:sp>
      <p:sp>
        <p:nvSpPr>
          <p:cNvPr id="9" name="Rectangle 8"/>
          <p:cNvSpPr/>
          <p:nvPr/>
        </p:nvSpPr>
        <p:spPr bwMode="auto">
          <a:xfrm>
            <a:off x="8420986" y="2389799"/>
            <a:ext cx="1830580" cy="1903803"/>
          </a:xfrm>
          <a:prstGeom prst="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Cloud Foundry,</a:t>
            </a:r>
          </a:p>
          <a:p>
            <a:pPr defTabSz="895922">
              <a:defRPr/>
            </a:pPr>
            <a:r>
              <a:rPr lang="en-US" sz="1765" kern="0" dirty="0">
                <a:gradFill>
                  <a:gsLst>
                    <a:gs pos="0">
                      <a:srgbClr val="FFFFFF"/>
                    </a:gs>
                    <a:gs pos="100000">
                      <a:srgbClr val="FFFFFF"/>
                    </a:gs>
                  </a:gsLst>
                  <a:lin ang="5400000" scaled="0"/>
                </a:gradFill>
              </a:rPr>
              <a:t>Container Services </a:t>
            </a:r>
          </a:p>
          <a:p>
            <a:pPr defTabSz="895922">
              <a:defRPr/>
            </a:pPr>
            <a:r>
              <a:rPr lang="en-US" sz="1765" kern="0" dirty="0">
                <a:gradFill>
                  <a:gsLst>
                    <a:gs pos="0">
                      <a:srgbClr val="FFFFFF"/>
                    </a:gs>
                    <a:gs pos="100000">
                      <a:srgbClr val="FFFFFF"/>
                    </a:gs>
                  </a:gsLst>
                  <a:lin ang="5400000" scaled="0"/>
                </a:gradFill>
              </a:rPr>
              <a:t>Service Fabric</a:t>
            </a:r>
          </a:p>
        </p:txBody>
      </p:sp>
      <p:sp>
        <p:nvSpPr>
          <p:cNvPr id="10" name="TextBox 9"/>
          <p:cNvSpPr txBox="1"/>
          <p:nvPr/>
        </p:nvSpPr>
        <p:spPr>
          <a:xfrm>
            <a:off x="466132" y="1579338"/>
            <a:ext cx="1244857" cy="362072"/>
          </a:xfrm>
          <a:prstGeom prst="rect">
            <a:avLst/>
          </a:prstGeom>
          <a:noFill/>
        </p:spPr>
        <p:txBody>
          <a:bodyPr>
            <a:spAutoFit/>
          </a:bodyPr>
          <a:lstStyle/>
          <a:p>
            <a:pPr algn="r" defTabSz="896181">
              <a:defRPr/>
            </a:pPr>
            <a:r>
              <a:rPr lang="en-US" sz="1765" kern="0" dirty="0">
                <a:solidFill>
                  <a:schemeClr val="accent2"/>
                </a:solidFill>
                <a:latin typeface="Segoe UI"/>
              </a:rPr>
              <a:t>IaaS</a:t>
            </a:r>
          </a:p>
        </p:txBody>
      </p:sp>
      <p:sp>
        <p:nvSpPr>
          <p:cNvPr id="11" name="TextBox 10"/>
          <p:cNvSpPr txBox="1"/>
          <p:nvPr/>
        </p:nvSpPr>
        <p:spPr>
          <a:xfrm>
            <a:off x="10523026" y="1579338"/>
            <a:ext cx="1244857" cy="362072"/>
          </a:xfrm>
          <a:prstGeom prst="rect">
            <a:avLst/>
          </a:prstGeom>
          <a:noFill/>
        </p:spPr>
        <p:txBody>
          <a:bodyPr>
            <a:spAutoFit/>
          </a:bodyPr>
          <a:lstStyle/>
          <a:p>
            <a:pPr defTabSz="896181">
              <a:defRPr/>
            </a:pPr>
            <a:r>
              <a:rPr lang="en-US" sz="1765" kern="0" dirty="0">
                <a:solidFill>
                  <a:schemeClr val="accent2"/>
                </a:solidFill>
                <a:latin typeface="Segoe UI"/>
              </a:rPr>
              <a:t>PaaS</a:t>
            </a:r>
          </a:p>
        </p:txBody>
      </p:sp>
      <p:sp>
        <p:nvSpPr>
          <p:cNvPr id="12" name="Left-Right Arrow 11"/>
          <p:cNvSpPr/>
          <p:nvPr/>
        </p:nvSpPr>
        <p:spPr>
          <a:xfrm rot="10800000">
            <a:off x="1748335" y="1521765"/>
            <a:ext cx="8712448"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3" name="Left-Right Arrow 12"/>
          <p:cNvSpPr/>
          <p:nvPr/>
        </p:nvSpPr>
        <p:spPr>
          <a:xfrm rot="10800000">
            <a:off x="1742111" y="5244461"/>
            <a:ext cx="8791809"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4" name="TextBox 13"/>
          <p:cNvSpPr txBox="1"/>
          <p:nvPr/>
        </p:nvSpPr>
        <p:spPr>
          <a:xfrm>
            <a:off x="2028845" y="4268245"/>
            <a:ext cx="1807366" cy="832723"/>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Bring your Java</a:t>
            </a:r>
          </a:p>
        </p:txBody>
      </p:sp>
      <p:sp>
        <p:nvSpPr>
          <p:cNvPr id="15" name="TextBox 14"/>
          <p:cNvSpPr txBox="1"/>
          <p:nvPr/>
        </p:nvSpPr>
        <p:spPr>
          <a:xfrm>
            <a:off x="4151928" y="4268245"/>
            <a:ext cx="1823232" cy="843535"/>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Automate everything</a:t>
            </a:r>
          </a:p>
        </p:txBody>
      </p:sp>
      <p:sp>
        <p:nvSpPr>
          <p:cNvPr id="16" name="TextBox 15"/>
          <p:cNvSpPr txBox="1"/>
          <p:nvPr/>
        </p:nvSpPr>
        <p:spPr>
          <a:xfrm>
            <a:off x="6392859" y="4268245"/>
            <a:ext cx="1604184"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Elastic Declarative</a:t>
            </a:r>
          </a:p>
        </p:txBody>
      </p:sp>
      <p:sp>
        <p:nvSpPr>
          <p:cNvPr id="17" name="TextBox 16"/>
          <p:cNvSpPr txBox="1"/>
          <p:nvPr/>
        </p:nvSpPr>
        <p:spPr>
          <a:xfrm>
            <a:off x="8514221" y="4268245"/>
            <a:ext cx="1644109"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Stateless &amp; </a:t>
            </a:r>
            <a:r>
              <a:rPr lang="en-US" sz="1961" kern="0" dirty="0" err="1">
                <a:solidFill>
                  <a:schemeClr val="accent2"/>
                </a:solidFill>
                <a:latin typeface="Segoe UI"/>
              </a:rPr>
              <a:t>Stateful</a:t>
            </a:r>
            <a:endParaRPr lang="en-US" sz="1961" kern="0" dirty="0">
              <a:solidFill>
                <a:schemeClr val="accent2"/>
              </a:solidFill>
              <a:latin typeface="Segoe UI"/>
            </a:endParaRPr>
          </a:p>
        </p:txBody>
      </p:sp>
    </p:spTree>
    <p:extLst>
      <p:ext uri="{BB962C8B-B14F-4D97-AF65-F5344CB8AC3E}">
        <p14:creationId xmlns:p14="http://schemas.microsoft.com/office/powerpoint/2010/main" val="143303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8034912" y="2620484"/>
            <a:ext cx="3696569" cy="33568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utoShape 51"/>
          <p:cNvSpPr>
            <a:spLocks noChangeArrowheads="1"/>
          </p:cNvSpPr>
          <p:nvPr/>
        </p:nvSpPr>
        <p:spPr bwMode="auto">
          <a:xfrm>
            <a:off x="8034911" y="1829027"/>
            <a:ext cx="3696569" cy="791458"/>
          </a:xfrm>
          <a:prstGeom prst="rect">
            <a:avLst/>
          </a:prstGeom>
          <a:solidFill>
            <a:schemeClr val="bg2">
              <a:lumMod val="50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defRPr/>
            </a:pPr>
            <a:r>
              <a:rPr lang="en-US" sz="3200" kern="0" dirty="0">
                <a:gradFill>
                  <a:gsLst>
                    <a:gs pos="0">
                      <a:schemeClr val="tx1"/>
                    </a:gs>
                    <a:gs pos="100000">
                      <a:schemeClr val="tx1"/>
                    </a:gs>
                  </a:gsLst>
                  <a:lin ang="5400000" scaled="1"/>
                </a:gradFill>
                <a:latin typeface="Segoe UI Light"/>
              </a:rPr>
              <a:t>BYOI</a:t>
            </a:r>
          </a:p>
        </p:txBody>
      </p:sp>
      <p:sp>
        <p:nvSpPr>
          <p:cNvPr id="14" name="Rectangle 13"/>
          <p:cNvSpPr/>
          <p:nvPr/>
        </p:nvSpPr>
        <p:spPr bwMode="auto">
          <a:xfrm>
            <a:off x="4275157" y="2620484"/>
            <a:ext cx="3696569" cy="33568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AutoShape 51"/>
          <p:cNvSpPr>
            <a:spLocks noChangeArrowheads="1"/>
          </p:cNvSpPr>
          <p:nvPr/>
        </p:nvSpPr>
        <p:spPr bwMode="auto">
          <a:xfrm>
            <a:off x="4275157" y="1829027"/>
            <a:ext cx="3696569" cy="791458"/>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defRPr/>
            </a:pPr>
            <a:r>
              <a:rPr lang="en-US" sz="3200" kern="0" dirty="0">
                <a:gradFill>
                  <a:gsLst>
                    <a:gs pos="0">
                      <a:schemeClr val="tx1"/>
                    </a:gs>
                    <a:gs pos="100000">
                      <a:schemeClr val="tx1"/>
                    </a:gs>
                  </a:gsLst>
                  <a:lin ang="5400000" scaled="1"/>
                </a:gradFill>
                <a:latin typeface="Segoe UI Light"/>
              </a:rPr>
              <a:t>Community</a:t>
            </a:r>
          </a:p>
        </p:txBody>
      </p:sp>
      <p:sp>
        <p:nvSpPr>
          <p:cNvPr id="9" name="Rectangle 8"/>
          <p:cNvSpPr/>
          <p:nvPr/>
        </p:nvSpPr>
        <p:spPr bwMode="auto">
          <a:xfrm>
            <a:off x="515402" y="2620484"/>
            <a:ext cx="3696569" cy="33568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a:t>VMs – Many ways to get started</a:t>
            </a:r>
          </a:p>
        </p:txBody>
      </p:sp>
      <p:pic>
        <p:nvPicPr>
          <p:cNvPr id="5" name="Picture 4"/>
          <p:cNvPicPr>
            <a:picLocks noChangeAspect="1"/>
          </p:cNvPicPr>
          <p:nvPr/>
        </p:nvPicPr>
        <p:blipFill>
          <a:blip r:embed="rId3"/>
          <a:stretch>
            <a:fillRect/>
          </a:stretch>
        </p:blipFill>
        <p:spPr>
          <a:xfrm>
            <a:off x="574080" y="3066543"/>
            <a:ext cx="3579210" cy="2464756"/>
          </a:xfrm>
          <a:prstGeom prst="rect">
            <a:avLst/>
          </a:prstGeom>
          <a:ln>
            <a:noFill/>
          </a:ln>
          <a:effectLst/>
        </p:spPr>
      </p:pic>
      <p:pic>
        <p:nvPicPr>
          <p:cNvPr id="4" name="Picture 3"/>
          <p:cNvPicPr>
            <a:picLocks noChangeAspect="1"/>
          </p:cNvPicPr>
          <p:nvPr/>
        </p:nvPicPr>
        <p:blipFill>
          <a:blip r:embed="rId4"/>
          <a:stretch>
            <a:fillRect/>
          </a:stretch>
        </p:blipFill>
        <p:spPr>
          <a:xfrm>
            <a:off x="8084844" y="3066543"/>
            <a:ext cx="3572320" cy="2413027"/>
          </a:xfrm>
          <a:prstGeom prst="rect">
            <a:avLst/>
          </a:prstGeom>
        </p:spPr>
      </p:pic>
      <p:sp>
        <p:nvSpPr>
          <p:cNvPr id="12" name="AutoShape 51"/>
          <p:cNvSpPr>
            <a:spLocks noChangeArrowheads="1"/>
          </p:cNvSpPr>
          <p:nvPr/>
        </p:nvSpPr>
        <p:spPr bwMode="auto">
          <a:xfrm>
            <a:off x="515402" y="1829027"/>
            <a:ext cx="3696569" cy="791458"/>
          </a:xfrm>
          <a:prstGeom prst="rect">
            <a:avLst/>
          </a:prstGeom>
          <a:solidFill>
            <a:schemeClr val="bg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defRPr/>
            </a:pPr>
            <a:r>
              <a:rPr lang="en-US" sz="3200" kern="0" dirty="0">
                <a:gradFill>
                  <a:gsLst>
                    <a:gs pos="0">
                      <a:schemeClr val="tx1"/>
                    </a:gs>
                    <a:gs pos="100000">
                      <a:schemeClr val="tx1"/>
                    </a:gs>
                  </a:gsLst>
                  <a:lin ang="5400000" scaled="1"/>
                </a:gradFill>
                <a:latin typeface="Segoe UI Light"/>
              </a:rPr>
              <a:t>Marketplace</a:t>
            </a:r>
          </a:p>
        </p:txBody>
      </p:sp>
      <p:pic>
        <p:nvPicPr>
          <p:cNvPr id="2" name="Picture 1"/>
          <p:cNvPicPr>
            <a:picLocks noChangeAspect="1"/>
          </p:cNvPicPr>
          <p:nvPr/>
        </p:nvPicPr>
        <p:blipFill>
          <a:blip r:embed="rId5"/>
          <a:stretch>
            <a:fillRect/>
          </a:stretch>
        </p:blipFill>
        <p:spPr>
          <a:xfrm>
            <a:off x="4343451" y="3066543"/>
            <a:ext cx="3576735" cy="2464756"/>
          </a:xfrm>
          <a:prstGeom prst="rect">
            <a:avLst/>
          </a:prstGeom>
        </p:spPr>
      </p:pic>
    </p:spTree>
    <p:extLst>
      <p:ext uri="{BB962C8B-B14F-4D97-AF65-F5344CB8AC3E}">
        <p14:creationId xmlns:p14="http://schemas.microsoft.com/office/powerpoint/2010/main" val="310552473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14" t="17683" r="28630" b="104"/>
          <a:stretch/>
        </p:blipFill>
        <p:spPr>
          <a:xfrm>
            <a:off x="1345001" y="1153574"/>
            <a:ext cx="8515943" cy="5570223"/>
          </a:xfrm>
          <a:prstGeom prst="rect">
            <a:avLst/>
          </a:prstGeom>
          <a:effectLst>
            <a:outerShdw blurRad="381000" sx="101000" sy="101000" algn="ctr" rotWithShape="0">
              <a:prstClr val="black">
                <a:alpha val="21000"/>
              </a:prstClr>
            </a:outerShdw>
          </a:effectLst>
        </p:spPr>
      </p:pic>
      <p:sp>
        <p:nvSpPr>
          <p:cNvPr id="3" name="Title 5"/>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Marketplace – Accelerate getting started</a:t>
            </a:r>
          </a:p>
        </p:txBody>
      </p:sp>
    </p:spTree>
    <p:extLst>
      <p:ext uri="{BB962C8B-B14F-4D97-AF65-F5344CB8AC3E}">
        <p14:creationId xmlns:p14="http://schemas.microsoft.com/office/powerpoint/2010/main" val="4656401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8021267" y="2431371"/>
            <a:ext cx="3696569" cy="3356874"/>
          </a:xfrm>
          <a:prstGeom prst="rect">
            <a:avLst/>
          </a:prstGeom>
          <a:solidFill>
            <a:srgbClr val="0031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501757" y="2431371"/>
            <a:ext cx="3696569" cy="3356874"/>
          </a:xfrm>
          <a:prstGeom prst="rect">
            <a:avLst/>
          </a:prstGeom>
          <a:solidFill>
            <a:srgbClr val="0031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a:t>Provisioning</a:t>
            </a:r>
          </a:p>
        </p:txBody>
      </p:sp>
      <p:sp>
        <p:nvSpPr>
          <p:cNvPr id="32" name="TextBox 31"/>
          <p:cNvSpPr txBox="1"/>
          <p:nvPr/>
        </p:nvSpPr>
        <p:spPr>
          <a:xfrm>
            <a:off x="5039099" y="6438485"/>
            <a:ext cx="2112251" cy="441816"/>
          </a:xfrm>
          <a:prstGeom prst="rect">
            <a:avLst/>
          </a:prstGeom>
          <a:noFill/>
        </p:spPr>
        <p:txBody>
          <a:bodyPr wrap="none" lIns="179259" tIns="143407" rIns="179259" bIns="143407" rtlCol="0" anchor="ctr">
            <a:spAutoFit/>
          </a:bodyPr>
          <a:lstStyle/>
          <a:p>
            <a:pPr algn="ctr" defTabSz="914225">
              <a:lnSpc>
                <a:spcPct val="90000"/>
              </a:lnSpc>
              <a:spcAft>
                <a:spcPts val="588"/>
              </a:spcAft>
              <a:defRPr/>
            </a:pPr>
            <a:r>
              <a:rPr lang="en-US" sz="1077" kern="0" dirty="0">
                <a:solidFill>
                  <a:srgbClr val="FFFFFF"/>
                </a:solidFill>
                <a:latin typeface="Segoe UI"/>
              </a:rPr>
              <a:t>MICROSOFT CONFIDENTIAL</a:t>
            </a:r>
          </a:p>
        </p:txBody>
      </p:sp>
      <p:pic>
        <p:nvPicPr>
          <p:cNvPr id="12" name="Picture 11"/>
          <p:cNvPicPr>
            <a:picLocks noChangeAspect="1"/>
          </p:cNvPicPr>
          <p:nvPr/>
        </p:nvPicPr>
        <p:blipFill rotWithShape="1">
          <a:blip r:embed="rId3"/>
          <a:srcRect l="1453" b="3343"/>
          <a:stretch/>
        </p:blipFill>
        <p:spPr>
          <a:xfrm>
            <a:off x="8274690" y="3045504"/>
            <a:ext cx="3237459" cy="2368525"/>
          </a:xfrm>
          <a:prstGeom prst="rect">
            <a:avLst/>
          </a:prstGeom>
        </p:spPr>
      </p:pic>
      <p:sp>
        <p:nvSpPr>
          <p:cNvPr id="15" name="AutoShape 51"/>
          <p:cNvSpPr>
            <a:spLocks noChangeArrowheads="1"/>
          </p:cNvSpPr>
          <p:nvPr/>
        </p:nvSpPr>
        <p:spPr bwMode="auto">
          <a:xfrm>
            <a:off x="8021266" y="1639914"/>
            <a:ext cx="3696569" cy="791458"/>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defRPr/>
            </a:pPr>
            <a:r>
              <a:rPr lang="en-US" sz="3200" kern="0" spc="-78" dirty="0">
                <a:gradFill>
                  <a:gsLst>
                    <a:gs pos="0">
                      <a:srgbClr val="FFFFFF"/>
                    </a:gs>
                    <a:gs pos="100000">
                      <a:srgbClr val="FFFFFF"/>
                    </a:gs>
                  </a:gsLst>
                  <a:lin ang="21594000" scaled="0"/>
                </a:gradFill>
                <a:latin typeface="Segoe UI Light"/>
              </a:rPr>
              <a:t>ARM Templates</a:t>
            </a:r>
          </a:p>
        </p:txBody>
      </p:sp>
      <p:sp>
        <p:nvSpPr>
          <p:cNvPr id="16" name="Rectangle 15"/>
          <p:cNvSpPr/>
          <p:nvPr/>
        </p:nvSpPr>
        <p:spPr bwMode="auto">
          <a:xfrm>
            <a:off x="4257002" y="2431371"/>
            <a:ext cx="3696569" cy="3356874"/>
          </a:xfrm>
          <a:prstGeom prst="rect">
            <a:avLst/>
          </a:prstGeom>
          <a:solidFill>
            <a:srgbClr val="0031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AutoShape 51"/>
          <p:cNvSpPr>
            <a:spLocks noChangeArrowheads="1"/>
          </p:cNvSpPr>
          <p:nvPr/>
        </p:nvSpPr>
        <p:spPr bwMode="auto">
          <a:xfrm>
            <a:off x="4257001" y="1639914"/>
            <a:ext cx="3696569" cy="791458"/>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defRPr/>
            </a:pPr>
            <a:r>
              <a:rPr lang="en-US" sz="3200" kern="0" spc="-78" dirty="0">
                <a:gradFill>
                  <a:gsLst>
                    <a:gs pos="0">
                      <a:srgbClr val="FFFFFF"/>
                    </a:gs>
                    <a:gs pos="100000">
                      <a:srgbClr val="FFFFFF"/>
                    </a:gs>
                  </a:gsLst>
                  <a:lin ang="21594000" scaled="0"/>
                </a:gradFill>
                <a:latin typeface="Segoe UI Light"/>
              </a:rPr>
              <a:t>Azure CLI</a:t>
            </a:r>
          </a:p>
        </p:txBody>
      </p:sp>
      <p:sp>
        <p:nvSpPr>
          <p:cNvPr id="19" name="AutoShape 51"/>
          <p:cNvSpPr>
            <a:spLocks noChangeArrowheads="1"/>
          </p:cNvSpPr>
          <p:nvPr/>
        </p:nvSpPr>
        <p:spPr bwMode="auto">
          <a:xfrm>
            <a:off x="501756" y="1639914"/>
            <a:ext cx="3696569" cy="791458"/>
          </a:xfrm>
          <a:prstGeom prst="rect">
            <a:avLst/>
          </a:prstGeom>
          <a:solidFill>
            <a:schemeClr val="accent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defRPr/>
            </a:pPr>
            <a:r>
              <a:rPr lang="en-US" sz="3200" kern="0" spc="-78" dirty="0">
                <a:gradFill>
                  <a:gsLst>
                    <a:gs pos="0">
                      <a:srgbClr val="FFFFFF"/>
                    </a:gs>
                    <a:gs pos="100000">
                      <a:srgbClr val="FFFFFF"/>
                    </a:gs>
                  </a:gsLst>
                  <a:lin ang="21594000" scaled="0"/>
                </a:gradFill>
                <a:latin typeface="Segoe UI Light"/>
              </a:rPr>
              <a:t>Azure Portal</a:t>
            </a:r>
          </a:p>
        </p:txBody>
      </p:sp>
      <p:pic>
        <p:nvPicPr>
          <p:cNvPr id="9" name="Picture 8"/>
          <p:cNvPicPr>
            <a:picLocks noChangeAspect="1"/>
          </p:cNvPicPr>
          <p:nvPr/>
        </p:nvPicPr>
        <p:blipFill rotWithShape="1">
          <a:blip r:embed="rId4"/>
          <a:srcRect b="3108"/>
          <a:stretch/>
        </p:blipFill>
        <p:spPr>
          <a:xfrm>
            <a:off x="678075" y="3045504"/>
            <a:ext cx="3254686" cy="2374272"/>
          </a:xfrm>
          <a:prstGeom prst="rect">
            <a:avLst/>
          </a:prstGeom>
        </p:spPr>
      </p:pic>
      <p:pic>
        <p:nvPicPr>
          <p:cNvPr id="5" name="Picture 4"/>
          <p:cNvPicPr>
            <a:picLocks noChangeAspect="1"/>
          </p:cNvPicPr>
          <p:nvPr/>
        </p:nvPicPr>
        <p:blipFill rotWithShape="1">
          <a:blip r:embed="rId5"/>
          <a:srcRect t="733" b="4255"/>
          <a:stretch/>
        </p:blipFill>
        <p:spPr>
          <a:xfrm>
            <a:off x="4453418" y="3045504"/>
            <a:ext cx="3298402" cy="2367481"/>
          </a:xfrm>
          <a:prstGeom prst="rect">
            <a:avLst/>
          </a:prstGeom>
        </p:spPr>
      </p:pic>
    </p:spTree>
    <p:extLst>
      <p:ext uri="{BB962C8B-B14F-4D97-AF65-F5344CB8AC3E}">
        <p14:creationId xmlns:p14="http://schemas.microsoft.com/office/powerpoint/2010/main" val="25724962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Environment Options</a:t>
            </a:r>
          </a:p>
        </p:txBody>
      </p:sp>
      <p:sp>
        <p:nvSpPr>
          <p:cNvPr id="3" name="Text Placeholder 2"/>
          <p:cNvSpPr>
            <a:spLocks noGrp="1"/>
          </p:cNvSpPr>
          <p:nvPr>
            <p:ph type="body" sz="quarter" idx="10"/>
          </p:nvPr>
        </p:nvSpPr>
        <p:spPr/>
        <p:txBody>
          <a:bodyPr/>
          <a:lstStyle/>
          <a:p>
            <a:r>
              <a:rPr lang="en-US" dirty="0"/>
              <a:t>Local</a:t>
            </a:r>
          </a:p>
          <a:p>
            <a:pPr lvl="1"/>
            <a:r>
              <a:rPr lang="en-US" dirty="0"/>
              <a:t>Windows</a:t>
            </a:r>
          </a:p>
          <a:p>
            <a:pPr lvl="1"/>
            <a:r>
              <a:rPr lang="en-US" dirty="0"/>
              <a:t>Linux/OSX</a:t>
            </a:r>
          </a:p>
          <a:p>
            <a:r>
              <a:rPr lang="en-US" dirty="0"/>
              <a:t>Cloud</a:t>
            </a:r>
          </a:p>
          <a:p>
            <a:pPr lvl="1"/>
            <a:r>
              <a:rPr lang="en-US" dirty="0"/>
              <a:t>Developer images</a:t>
            </a:r>
          </a:p>
        </p:txBody>
      </p:sp>
    </p:spTree>
    <p:extLst>
      <p:ext uri="{BB962C8B-B14F-4D97-AF65-F5344CB8AC3E}">
        <p14:creationId xmlns:p14="http://schemas.microsoft.com/office/powerpoint/2010/main" val="33039181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562369" y="1281244"/>
            <a:ext cx="3575101" cy="4679754"/>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209">
              <a:lnSpc>
                <a:spcPct val="120000"/>
              </a:lnSpc>
              <a:spcBef>
                <a:spcPts val="980"/>
              </a:spcBef>
              <a:buNone/>
              <a:defRPr/>
            </a:pPr>
            <a:r>
              <a:rPr lang="en-US" sz="2900" spc="-69" dirty="0">
                <a:gradFill>
                  <a:gsLst>
                    <a:gs pos="0">
                      <a:schemeClr val="tx2"/>
                    </a:gs>
                    <a:gs pos="100000">
                      <a:schemeClr val="tx2"/>
                    </a:gs>
                  </a:gsLst>
                  <a:lin ang="5400000" scaled="1"/>
                </a:gradFill>
                <a:latin typeface="Segoe UI"/>
              </a:rPr>
              <a:t>Azure Templates can:</a:t>
            </a:r>
          </a:p>
          <a:p>
            <a:pPr marL="224051" indent="-224051" defTabSz="896209">
              <a:lnSpc>
                <a:spcPct val="120000"/>
              </a:lnSpc>
              <a:spcBef>
                <a:spcPts val="980"/>
              </a:spcBef>
              <a:defRPr/>
            </a:pPr>
            <a:r>
              <a:rPr lang="en-US" sz="1800" dirty="0">
                <a:gradFill>
                  <a:gsLst>
                    <a:gs pos="0">
                      <a:schemeClr val="tx2"/>
                    </a:gs>
                    <a:gs pos="100000">
                      <a:schemeClr val="tx2"/>
                    </a:gs>
                  </a:gsLst>
                  <a:lin ang="5400000" scaled="1"/>
                </a:gradFill>
              </a:rPr>
              <a:t>Ensure </a:t>
            </a:r>
            <a:r>
              <a:rPr lang="en-US" sz="1800" dirty="0" err="1">
                <a:gradFill>
                  <a:gsLst>
                    <a:gs pos="0">
                      <a:schemeClr val="tx2"/>
                    </a:gs>
                    <a:gs pos="100000">
                      <a:schemeClr val="tx2"/>
                    </a:gs>
                  </a:gsLst>
                  <a:lin ang="5400000" scaled="1"/>
                </a:gradFill>
              </a:rPr>
              <a:t>Idempotency</a:t>
            </a:r>
            <a:endParaRPr lang="en-US" sz="1800" dirty="0">
              <a:gradFill>
                <a:gsLst>
                  <a:gs pos="0">
                    <a:schemeClr val="tx2"/>
                  </a:gs>
                  <a:gs pos="100000">
                    <a:schemeClr val="tx2"/>
                  </a:gs>
                </a:gsLst>
                <a:lin ang="5400000" scaled="1"/>
              </a:gradFill>
            </a:endParaRPr>
          </a:p>
          <a:p>
            <a:pPr marL="224051" indent="-224051" defTabSz="896209">
              <a:lnSpc>
                <a:spcPct val="120000"/>
              </a:lnSpc>
              <a:spcBef>
                <a:spcPts val="980"/>
              </a:spcBef>
              <a:defRPr/>
            </a:pPr>
            <a:r>
              <a:rPr lang="en-US" sz="1800" dirty="0">
                <a:gradFill>
                  <a:gsLst>
                    <a:gs pos="0">
                      <a:schemeClr val="tx2"/>
                    </a:gs>
                    <a:gs pos="100000">
                      <a:schemeClr val="tx2"/>
                    </a:gs>
                  </a:gsLst>
                  <a:lin ang="5400000" scaled="1"/>
                </a:gradFill>
              </a:rPr>
              <a:t>Simplify Orchestration</a:t>
            </a:r>
          </a:p>
          <a:p>
            <a:pPr marL="224051" indent="-224051" defTabSz="896209">
              <a:lnSpc>
                <a:spcPct val="120000"/>
              </a:lnSpc>
              <a:spcBef>
                <a:spcPts val="980"/>
              </a:spcBef>
              <a:defRPr/>
            </a:pPr>
            <a:r>
              <a:rPr lang="en-US" sz="1800" dirty="0">
                <a:gradFill>
                  <a:gsLst>
                    <a:gs pos="0">
                      <a:schemeClr val="tx2"/>
                    </a:gs>
                    <a:gs pos="100000">
                      <a:schemeClr val="tx2"/>
                    </a:gs>
                  </a:gsLst>
                  <a:lin ang="5400000" scaled="1"/>
                </a:gradFill>
              </a:rPr>
              <a:t>Simplify Roll-back</a:t>
            </a:r>
          </a:p>
          <a:p>
            <a:pPr marL="224051" indent="-224051" defTabSz="896209">
              <a:lnSpc>
                <a:spcPct val="120000"/>
              </a:lnSpc>
              <a:spcBef>
                <a:spcPts val="980"/>
              </a:spcBef>
              <a:defRPr/>
            </a:pPr>
            <a:r>
              <a:rPr lang="en-US" sz="1800" dirty="0">
                <a:gradFill>
                  <a:gsLst>
                    <a:gs pos="0">
                      <a:schemeClr val="tx2"/>
                    </a:gs>
                    <a:gs pos="100000">
                      <a:schemeClr val="tx2"/>
                    </a:gs>
                  </a:gsLst>
                  <a:lin ang="5400000" scaled="1"/>
                </a:gradFill>
              </a:rPr>
              <a:t>Provide Cross-Resource Configuration and Update Support </a:t>
            </a:r>
          </a:p>
          <a:p>
            <a:pPr marL="0" indent="0" defTabSz="896209">
              <a:spcBef>
                <a:spcPts val="980"/>
              </a:spcBef>
              <a:buNone/>
              <a:defRPr/>
            </a:pPr>
            <a:endParaRPr lang="en-US" dirty="0">
              <a:gradFill>
                <a:gsLst>
                  <a:gs pos="0">
                    <a:schemeClr val="tx2"/>
                  </a:gs>
                  <a:gs pos="100000">
                    <a:schemeClr val="tx2"/>
                  </a:gs>
                </a:gsLst>
                <a:lin ang="5400000" scaled="1"/>
              </a:gradFill>
              <a:latin typeface="Segoe UI Light"/>
            </a:endParaRPr>
          </a:p>
          <a:p>
            <a:pPr marL="0" indent="0" defTabSz="896209">
              <a:spcBef>
                <a:spcPts val="980"/>
              </a:spcBef>
              <a:buNone/>
              <a:defRPr/>
            </a:pPr>
            <a:r>
              <a:rPr lang="en-US" sz="2900" spc="-69" dirty="0">
                <a:gradFill>
                  <a:gsLst>
                    <a:gs pos="0">
                      <a:schemeClr val="tx2"/>
                    </a:gs>
                    <a:gs pos="100000">
                      <a:schemeClr val="tx2"/>
                    </a:gs>
                  </a:gsLst>
                  <a:lin ang="5400000" scaled="1"/>
                </a:gradFill>
                <a:latin typeface="Segoe UI"/>
              </a:rPr>
              <a:t>Azure Templates are: </a:t>
            </a:r>
          </a:p>
          <a:p>
            <a:pPr marL="224051" indent="-224051" defTabSz="896209">
              <a:lnSpc>
                <a:spcPct val="120000"/>
              </a:lnSpc>
              <a:spcBef>
                <a:spcPts val="980"/>
              </a:spcBef>
              <a:defRPr/>
            </a:pPr>
            <a:r>
              <a:rPr lang="en-US" sz="1800" dirty="0">
                <a:gradFill>
                  <a:gsLst>
                    <a:gs pos="0">
                      <a:schemeClr val="tx2"/>
                    </a:gs>
                    <a:gs pos="100000">
                      <a:schemeClr val="tx2"/>
                    </a:gs>
                  </a:gsLst>
                  <a:lin ang="5400000" scaled="1"/>
                </a:gradFill>
              </a:rPr>
              <a:t>Source file, can be checked-in</a:t>
            </a:r>
          </a:p>
          <a:p>
            <a:pPr marL="224051" indent="-224051" defTabSz="896209">
              <a:lnSpc>
                <a:spcPct val="120000"/>
              </a:lnSpc>
              <a:spcBef>
                <a:spcPts val="980"/>
              </a:spcBef>
              <a:defRPr/>
            </a:pPr>
            <a:r>
              <a:rPr lang="en-US" sz="1800" dirty="0">
                <a:gradFill>
                  <a:gsLst>
                    <a:gs pos="0">
                      <a:schemeClr val="tx2"/>
                    </a:gs>
                    <a:gs pos="100000">
                      <a:schemeClr val="tx2"/>
                    </a:gs>
                  </a:gsLst>
                  <a:lin ang="5400000" scaled="1"/>
                </a:gradFill>
              </a:rPr>
              <a:t>Specifies resources and dependencies (VMs, </a:t>
            </a:r>
            <a:r>
              <a:rPr lang="en-US" sz="1800" dirty="0" err="1">
                <a:gradFill>
                  <a:gsLst>
                    <a:gs pos="0">
                      <a:schemeClr val="tx2"/>
                    </a:gs>
                    <a:gs pos="100000">
                      <a:schemeClr val="tx2"/>
                    </a:gs>
                  </a:gsLst>
                  <a:lin ang="5400000" scaled="1"/>
                </a:gradFill>
              </a:rPr>
              <a:t>WebApps</a:t>
            </a:r>
            <a:r>
              <a:rPr lang="en-US" sz="1800" dirty="0">
                <a:gradFill>
                  <a:gsLst>
                    <a:gs pos="0">
                      <a:schemeClr val="tx2"/>
                    </a:gs>
                    <a:gs pos="100000">
                      <a:schemeClr val="tx2"/>
                    </a:gs>
                  </a:gsLst>
                  <a:lin ang="5400000" scaled="1"/>
                </a:gradFill>
              </a:rPr>
              <a:t>, DBs) and connections (</a:t>
            </a:r>
            <a:r>
              <a:rPr lang="en-US" sz="1800" dirty="0" err="1">
                <a:gradFill>
                  <a:gsLst>
                    <a:gs pos="0">
                      <a:schemeClr val="tx2"/>
                    </a:gs>
                    <a:gs pos="100000">
                      <a:schemeClr val="tx2"/>
                    </a:gs>
                  </a:gsLst>
                  <a:lin ang="5400000" scaled="1"/>
                </a:gradFill>
              </a:rPr>
              <a:t>config</a:t>
            </a:r>
            <a:r>
              <a:rPr lang="en-US" sz="1800" dirty="0">
                <a:gradFill>
                  <a:gsLst>
                    <a:gs pos="0">
                      <a:schemeClr val="tx2"/>
                    </a:gs>
                    <a:gs pos="100000">
                      <a:schemeClr val="tx2"/>
                    </a:gs>
                  </a:gsLst>
                  <a:lin ang="5400000" scaled="1"/>
                </a:gradFill>
              </a:rPr>
              <a:t>, LB sets)</a:t>
            </a:r>
          </a:p>
          <a:p>
            <a:pPr marL="224051" indent="-224051" defTabSz="896209">
              <a:lnSpc>
                <a:spcPct val="120000"/>
              </a:lnSpc>
              <a:spcBef>
                <a:spcPts val="980"/>
              </a:spcBef>
              <a:defRPr/>
            </a:pPr>
            <a:r>
              <a:rPr lang="en-US" sz="1800" dirty="0">
                <a:gradFill>
                  <a:gsLst>
                    <a:gs pos="0">
                      <a:schemeClr val="tx2"/>
                    </a:gs>
                    <a:gs pos="100000">
                      <a:schemeClr val="tx2"/>
                    </a:gs>
                  </a:gsLst>
                  <a:lin ang="5400000" scaled="1"/>
                </a:gradFill>
              </a:rPr>
              <a:t>Support </a:t>
            </a:r>
            <a:r>
              <a:rPr lang="en-US" sz="1800" dirty="0" err="1">
                <a:gradFill>
                  <a:gsLst>
                    <a:gs pos="0">
                      <a:schemeClr val="tx2"/>
                    </a:gs>
                    <a:gs pos="100000">
                      <a:schemeClr val="tx2"/>
                    </a:gs>
                  </a:gsLst>
                  <a:lin ang="5400000" scaled="1"/>
                </a:gradFill>
              </a:rPr>
              <a:t>parametized</a:t>
            </a:r>
            <a:r>
              <a:rPr lang="en-US" sz="1800" dirty="0">
                <a:gradFill>
                  <a:gsLst>
                    <a:gs pos="0">
                      <a:schemeClr val="tx2"/>
                    </a:gs>
                    <a:gs pos="100000">
                      <a:schemeClr val="tx2"/>
                    </a:gs>
                  </a:gsLst>
                  <a:lin ang="5400000" scaled="1"/>
                </a:gradFill>
              </a:rPr>
              <a:t> input/output.</a:t>
            </a:r>
          </a:p>
          <a:p>
            <a:pPr marL="224051" indent="-224051" defTabSz="896209">
              <a:lnSpc>
                <a:spcPct val="120000"/>
              </a:lnSpc>
              <a:spcBef>
                <a:spcPts val="980"/>
              </a:spcBef>
              <a:defRPr/>
            </a:pPr>
            <a:r>
              <a:rPr lang="en-US" sz="1800" dirty="0">
                <a:gradFill>
                  <a:gsLst>
                    <a:gs pos="0">
                      <a:schemeClr val="tx2"/>
                    </a:gs>
                    <a:gs pos="100000">
                      <a:schemeClr val="tx2"/>
                    </a:gs>
                  </a:gsLst>
                  <a:lin ang="5400000" scaled="1"/>
                </a:gradFill>
              </a:rPr>
              <a:t>Open to community for contribution</a:t>
            </a:r>
          </a:p>
        </p:txBody>
      </p:sp>
      <p:sp>
        <p:nvSpPr>
          <p:cNvPr id="8" name="Rectangle 7"/>
          <p:cNvSpPr/>
          <p:nvPr/>
        </p:nvSpPr>
        <p:spPr bwMode="auto">
          <a:xfrm>
            <a:off x="8989761" y="1195595"/>
            <a:ext cx="3349734" cy="1275327"/>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t" anchorCtr="0"/>
          <a:lstStyle/>
          <a:p>
            <a:pPr defTabSz="932043">
              <a:defRPr/>
            </a:pPr>
            <a:r>
              <a:rPr lang="en-US" sz="1400" kern="0" dirty="0">
                <a:gradFill>
                  <a:gsLst>
                    <a:gs pos="0">
                      <a:schemeClr val="tx2"/>
                    </a:gs>
                    <a:gs pos="100000">
                      <a:schemeClr val="tx2"/>
                    </a:gs>
                  </a:gsLst>
                  <a:lin ang="5400000" scaled="1"/>
                </a:gradFill>
                <a:latin typeface="Segoe UI"/>
                <a:ea typeface="Segoe UI" pitchFamily="34" charset="0"/>
                <a:cs typeface="Segoe UI" pitchFamily="34" charset="0"/>
              </a:rPr>
              <a:t>Instantiation of repeatable </a:t>
            </a:r>
            <a:r>
              <a:rPr lang="en-US" sz="1400" kern="0" dirty="0" err="1">
                <a:gradFill>
                  <a:gsLst>
                    <a:gs pos="0">
                      <a:schemeClr val="tx2"/>
                    </a:gs>
                    <a:gs pos="100000">
                      <a:schemeClr val="tx2"/>
                    </a:gs>
                  </a:gsLst>
                  <a:lin ang="5400000" scaled="1"/>
                </a:gradFill>
                <a:latin typeface="Segoe UI"/>
                <a:ea typeface="Segoe UI" pitchFamily="34" charset="0"/>
                <a:cs typeface="Segoe UI" pitchFamily="34" charset="0"/>
              </a:rPr>
              <a:t>config</a:t>
            </a:r>
            <a:r>
              <a:rPr lang="en-US" sz="1400" kern="0" dirty="0">
                <a:gradFill>
                  <a:gsLst>
                    <a:gs pos="0">
                      <a:schemeClr val="tx2"/>
                    </a:gs>
                    <a:gs pos="100000">
                      <a:schemeClr val="tx2"/>
                    </a:gs>
                  </a:gsLst>
                  <a:lin ang="5400000" scaled="1"/>
                </a:gradFill>
                <a:latin typeface="Segoe UI"/>
                <a:ea typeface="Segoe UI" pitchFamily="34" charset="0"/>
                <a:cs typeface="Segoe UI" pitchFamily="34" charset="0"/>
              </a:rPr>
              <a:t>.</a:t>
            </a:r>
            <a:endParaRPr lang="en-US" sz="1100" kern="0" dirty="0">
              <a:gradFill>
                <a:gsLst>
                  <a:gs pos="0">
                    <a:schemeClr val="tx2"/>
                  </a:gs>
                  <a:gs pos="100000">
                    <a:schemeClr val="tx2"/>
                  </a:gs>
                </a:gsLst>
                <a:lin ang="5400000" scaled="1"/>
              </a:gradFill>
              <a:latin typeface="Segoe UI"/>
              <a:ea typeface="Segoe UI" pitchFamily="34" charset="0"/>
              <a:cs typeface="Segoe UI" pitchFamily="34" charset="0"/>
            </a:endParaRPr>
          </a:p>
          <a:p>
            <a:pPr defTabSz="932043">
              <a:defRPr/>
            </a:pPr>
            <a:r>
              <a:rPr lang="en-US" sz="1200" i="1" kern="0" dirty="0">
                <a:gradFill>
                  <a:gsLst>
                    <a:gs pos="0">
                      <a:schemeClr val="tx2"/>
                    </a:gs>
                    <a:gs pos="100000">
                      <a:schemeClr val="tx2"/>
                    </a:gs>
                  </a:gsLst>
                  <a:lin ang="5400000" scaled="1"/>
                </a:gradFill>
                <a:latin typeface="Segoe UI"/>
                <a:ea typeface="Segoe UI" pitchFamily="34" charset="0"/>
                <a:cs typeface="Segoe UI" pitchFamily="34" charset="0"/>
              </a:rPr>
              <a:t>Configuration </a:t>
            </a:r>
            <a:r>
              <a:rPr lang="en-US" sz="1200" i="1" kern="0" dirty="0">
                <a:gradFill>
                  <a:gsLst>
                    <a:gs pos="0">
                      <a:schemeClr val="tx2"/>
                    </a:gs>
                    <a:gs pos="100000">
                      <a:schemeClr val="tx2"/>
                    </a:gs>
                  </a:gsLst>
                  <a:lin ang="5400000" scaled="1"/>
                </a:gradFill>
                <a:latin typeface="Segoe UI"/>
                <a:ea typeface="Segoe UI" pitchFamily="34" charset="0"/>
                <a:cs typeface="Segoe UI" pitchFamily="34" charset="0"/>
                <a:sym typeface="Wingdings" panose="05000000000000000000" pitchFamily="2" charset="2"/>
              </a:rPr>
              <a:t> </a:t>
            </a:r>
            <a:r>
              <a:rPr lang="en-US" sz="1200" i="1" kern="0" dirty="0">
                <a:gradFill>
                  <a:gsLst>
                    <a:gs pos="0">
                      <a:schemeClr val="tx2"/>
                    </a:gs>
                    <a:gs pos="100000">
                      <a:schemeClr val="tx2"/>
                    </a:gs>
                  </a:gsLst>
                  <a:lin ang="5400000" scaled="1"/>
                </a:gradFill>
                <a:latin typeface="Segoe UI"/>
                <a:ea typeface="Segoe UI" pitchFamily="34" charset="0"/>
                <a:cs typeface="Segoe UI" pitchFamily="34" charset="0"/>
              </a:rPr>
              <a:t>Resource Group</a:t>
            </a:r>
          </a:p>
        </p:txBody>
      </p:sp>
      <p:sp>
        <p:nvSpPr>
          <p:cNvPr id="9" name="Title 1"/>
          <p:cNvSpPr>
            <a:spLocks noGrp="1"/>
          </p:cNvSpPr>
          <p:nvPr>
            <p:ph type="title"/>
          </p:nvPr>
        </p:nvSpPr>
        <p:spPr/>
        <p:txBody>
          <a:bodyPr/>
          <a:lstStyle/>
          <a:p>
            <a:r>
              <a:rPr lang="en-US"/>
              <a:t>Azure Resource Manager</a:t>
            </a:r>
            <a:endParaRPr lang="en-US" dirty="0"/>
          </a:p>
        </p:txBody>
      </p:sp>
      <p:grpSp>
        <p:nvGrpSpPr>
          <p:cNvPr id="2" name="Group 4"/>
          <p:cNvGrpSpPr>
            <a:grpSpLocks noChangeAspect="1"/>
          </p:cNvGrpSpPr>
          <p:nvPr/>
        </p:nvGrpSpPr>
        <p:grpSpPr bwMode="auto">
          <a:xfrm>
            <a:off x="4730621" y="841166"/>
            <a:ext cx="6908429" cy="5668941"/>
            <a:chOff x="2864" y="318"/>
            <a:chExt cx="4353" cy="3572"/>
          </a:xfrm>
        </p:grpSpPr>
        <p:sp>
          <p:nvSpPr>
            <p:cNvPr id="3"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5" name="Freeform 5"/>
            <p:cNvSpPr>
              <a:spLocks/>
            </p:cNvSpPr>
            <p:nvPr/>
          </p:nvSpPr>
          <p:spPr bwMode="auto">
            <a:xfrm>
              <a:off x="2867" y="2623"/>
              <a:ext cx="1358" cy="655"/>
            </a:xfrm>
            <a:prstGeom prst="rect">
              <a:avLst/>
            </a:prstGeom>
            <a:solidFill>
              <a:srgbClr val="022D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10"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11"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12"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13"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14"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15"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16"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17"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18"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19" name="Rectangle 16"/>
            <p:cNvSpPr>
              <a:spLocks noChangeArrowheads="1"/>
            </p:cNvSpPr>
            <p:nvPr/>
          </p:nvSpPr>
          <p:spPr bwMode="auto">
            <a:xfrm>
              <a:off x="3398" y="2838"/>
              <a:ext cx="304"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2200" kern="0" dirty="0">
                  <a:gradFill>
                    <a:gsLst>
                      <a:gs pos="0">
                        <a:schemeClr val="bg1"/>
                      </a:gs>
                      <a:gs pos="100000">
                        <a:schemeClr val="bg1"/>
                      </a:gs>
                    </a:gsLst>
                    <a:lin ang="5400000" scaled="1"/>
                  </a:gradFill>
                  <a:latin typeface="+mj-lt"/>
                </a:rPr>
                <a:t>SQL</a:t>
              </a:r>
              <a:endParaRPr lang="en-US" altLang="en-US" kern="0" dirty="0">
                <a:gradFill>
                  <a:gsLst>
                    <a:gs pos="0">
                      <a:schemeClr val="bg1"/>
                    </a:gs>
                    <a:gs pos="100000">
                      <a:schemeClr val="bg1"/>
                    </a:gs>
                  </a:gsLst>
                  <a:lin ang="5400000" scaled="1"/>
                </a:gradFill>
                <a:latin typeface="+mj-lt"/>
              </a:endParaRPr>
            </a:p>
          </p:txBody>
        </p:sp>
        <p:sp>
          <p:nvSpPr>
            <p:cNvPr id="20" name="Freeform 17"/>
            <p:cNvSpPr>
              <a:spLocks/>
            </p:cNvSpPr>
            <p:nvPr/>
          </p:nvSpPr>
          <p:spPr bwMode="auto">
            <a:xfrm>
              <a:off x="4327" y="2623"/>
              <a:ext cx="1358" cy="655"/>
            </a:xfrm>
            <a:prstGeom prst="rect">
              <a:avLst/>
            </a:prstGeom>
            <a:solidFill>
              <a:srgbClr val="022D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chemeClr val="bg1"/>
                </a:solidFill>
                <a:latin typeface="Segoe UI"/>
              </a:endParaRPr>
            </a:p>
          </p:txBody>
        </p:sp>
        <p:sp>
          <p:nvSpPr>
            <p:cNvPr id="22"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23"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24"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25"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26"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27"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28"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29"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30"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31"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32"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33"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34" name="Rectangle 31"/>
            <p:cNvSpPr>
              <a:spLocks noChangeArrowheads="1"/>
            </p:cNvSpPr>
            <p:nvPr/>
          </p:nvSpPr>
          <p:spPr bwMode="auto">
            <a:xfrm>
              <a:off x="4884" y="2838"/>
              <a:ext cx="668"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2200" kern="0" dirty="0" err="1">
                  <a:gradFill>
                    <a:gsLst>
                      <a:gs pos="0">
                        <a:schemeClr val="bg1"/>
                      </a:gs>
                      <a:gs pos="100000">
                        <a:schemeClr val="bg1"/>
                      </a:gs>
                    </a:gsLst>
                    <a:lin ang="5400000" scaled="1"/>
                  </a:gradFill>
                  <a:latin typeface="+mj-lt"/>
                </a:rPr>
                <a:t>WebApp</a:t>
              </a:r>
              <a:endParaRPr lang="en-US" altLang="en-US" kern="0" dirty="0">
                <a:gradFill>
                  <a:gsLst>
                    <a:gs pos="0">
                      <a:schemeClr val="bg1"/>
                    </a:gs>
                    <a:gs pos="100000">
                      <a:schemeClr val="bg1"/>
                    </a:gs>
                  </a:gsLst>
                  <a:lin ang="5400000" scaled="1"/>
                </a:gradFill>
                <a:latin typeface="+mj-lt"/>
              </a:endParaRPr>
            </a:p>
          </p:txBody>
        </p:sp>
        <p:sp>
          <p:nvSpPr>
            <p:cNvPr id="35" name="Freeform 32"/>
            <p:cNvSpPr>
              <a:spLocks/>
            </p:cNvSpPr>
            <p:nvPr/>
          </p:nvSpPr>
          <p:spPr bwMode="auto">
            <a:xfrm>
              <a:off x="5778" y="2584"/>
              <a:ext cx="1353" cy="647"/>
            </a:xfrm>
            <a:prstGeom prst="rect">
              <a:avLst/>
            </a:prstGeom>
            <a:solidFill>
              <a:srgbClr val="4E6C9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37" name="Freeform 34"/>
            <p:cNvSpPr>
              <a:spLocks/>
            </p:cNvSpPr>
            <p:nvPr/>
          </p:nvSpPr>
          <p:spPr bwMode="auto">
            <a:xfrm>
              <a:off x="5855" y="2659"/>
              <a:ext cx="1358" cy="655"/>
            </a:xfrm>
            <a:prstGeom prst="rect">
              <a:avLst/>
            </a:prstGeom>
            <a:solidFill>
              <a:srgbClr val="022D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39"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40"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41"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42"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43"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44"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45"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46"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47"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48"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49"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50" name="Rectangle 47"/>
            <p:cNvSpPr>
              <a:spLocks noChangeArrowheads="1"/>
            </p:cNvSpPr>
            <p:nvPr/>
          </p:nvSpPr>
          <p:spPr bwMode="auto">
            <a:xfrm>
              <a:off x="6417" y="2788"/>
              <a:ext cx="432"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961" kern="0">
                  <a:gradFill>
                    <a:gsLst>
                      <a:gs pos="0">
                        <a:schemeClr val="bg1"/>
                      </a:gs>
                      <a:gs pos="100000">
                        <a:schemeClr val="bg1"/>
                      </a:gs>
                    </a:gsLst>
                    <a:lin ang="5400000" scaled="1"/>
                  </a:gradFill>
                  <a:latin typeface="+mj-lt"/>
                </a:rPr>
                <a:t>Virtual</a:t>
              </a:r>
            </a:p>
          </p:txBody>
        </p:sp>
        <p:sp>
          <p:nvSpPr>
            <p:cNvPr id="51" name="Rectangle 48"/>
            <p:cNvSpPr>
              <a:spLocks noChangeArrowheads="1"/>
            </p:cNvSpPr>
            <p:nvPr/>
          </p:nvSpPr>
          <p:spPr bwMode="auto">
            <a:xfrm>
              <a:off x="6417" y="2933"/>
              <a:ext cx="625"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961" kern="0" dirty="0">
                  <a:gradFill>
                    <a:gsLst>
                      <a:gs pos="0">
                        <a:schemeClr val="bg1"/>
                      </a:gs>
                      <a:gs pos="100000">
                        <a:schemeClr val="bg1"/>
                      </a:gs>
                    </a:gsLst>
                    <a:lin ang="5400000" scaled="1"/>
                  </a:gradFill>
                  <a:latin typeface="+mj-lt"/>
                </a:rPr>
                <a:t>Machines</a:t>
              </a:r>
            </a:p>
          </p:txBody>
        </p:sp>
        <p:sp>
          <p:nvSpPr>
            <p:cNvPr id="52"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53"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54"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55"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56"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57" name="Rectangle 54"/>
            <p:cNvSpPr>
              <a:spLocks noChangeArrowheads="1"/>
            </p:cNvSpPr>
            <p:nvPr/>
          </p:nvSpPr>
          <p:spPr bwMode="auto">
            <a:xfrm>
              <a:off x="4652" y="539"/>
              <a:ext cx="656" cy="2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2500" kern="0" dirty="0">
                  <a:latin typeface="Segoe Pro Display Light" panose="020B0302040504020203" pitchFamily="34" charset="0"/>
                </a:rPr>
                <a:t>My App</a:t>
              </a:r>
              <a:endParaRPr lang="en-US" altLang="en-US" kern="0" dirty="0"/>
            </a:p>
          </p:txBody>
        </p:sp>
        <p:sp>
          <p:nvSpPr>
            <p:cNvPr id="58" name="Rectangle 55"/>
            <p:cNvSpPr>
              <a:spLocks noChangeArrowheads="1"/>
            </p:cNvSpPr>
            <p:nvPr/>
          </p:nvSpPr>
          <p:spPr bwMode="auto">
            <a:xfrm>
              <a:off x="4671" y="738"/>
              <a:ext cx="0" cy="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endParaRPr lang="en-US" altLang="en-US" kern="0" dirty="0"/>
            </a:p>
          </p:txBody>
        </p:sp>
        <p:sp>
          <p:nvSpPr>
            <p:cNvPr id="59" name="Rectangle 56"/>
            <p:cNvSpPr>
              <a:spLocks noChangeArrowheads="1"/>
            </p:cNvSpPr>
            <p:nvPr/>
          </p:nvSpPr>
          <p:spPr bwMode="auto">
            <a:xfrm>
              <a:off x="4676" y="1020"/>
              <a:ext cx="646"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800" b="1" kern="0">
                  <a:latin typeface="Segoe Pro Display Semibold" panose="020B0702040504020203" pitchFamily="34" charset="0"/>
                </a:rPr>
                <a:t>[SQL CONFIG] VM (2x)</a:t>
              </a:r>
              <a:endParaRPr lang="en-US" altLang="en-US" kern="0"/>
            </a:p>
          </p:txBody>
        </p:sp>
        <p:sp>
          <p:nvSpPr>
            <p:cNvPr id="60"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61"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62"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63"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64"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65"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66"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67"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68"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69"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70" name="Freeform 67"/>
            <p:cNvSpPr>
              <a:spLocks/>
            </p:cNvSpPr>
            <p:nvPr/>
          </p:nvSpPr>
          <p:spPr bwMode="auto">
            <a:xfrm>
              <a:off x="6193" y="2059"/>
              <a:ext cx="681" cy="254"/>
            </a:xfrm>
            <a:prstGeom prst="rect">
              <a:avLst/>
            </a:prstGeom>
            <a:solidFill>
              <a:srgbClr val="0075C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chemeClr val="bg1"/>
                </a:solidFill>
                <a:latin typeface="Segoe UI"/>
              </a:endParaRPr>
            </a:p>
          </p:txBody>
        </p:sp>
        <p:sp>
          <p:nvSpPr>
            <p:cNvPr id="71" name="Rectangle 68"/>
            <p:cNvSpPr>
              <a:spLocks noChangeArrowheads="1"/>
            </p:cNvSpPr>
            <p:nvPr/>
          </p:nvSpPr>
          <p:spPr bwMode="auto">
            <a:xfrm>
              <a:off x="6236" y="2141"/>
              <a:ext cx="597" cy="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900" b="1" kern="0" dirty="0">
                  <a:solidFill>
                    <a:schemeClr val="bg1"/>
                  </a:solidFill>
                  <a:latin typeface="Segoe UI Semibold" panose="020B0702040204020203" pitchFamily="34" charset="0"/>
                </a:rPr>
                <a:t>DEPENDS ON SQL</a:t>
              </a:r>
              <a:endParaRPr lang="en-US" altLang="en-US" kern="0" dirty="0">
                <a:solidFill>
                  <a:schemeClr val="bg1"/>
                </a:solidFill>
              </a:endParaRPr>
            </a:p>
          </p:txBody>
        </p:sp>
        <p:sp>
          <p:nvSpPr>
            <p:cNvPr id="72" name="Freeform 69"/>
            <p:cNvSpPr>
              <a:spLocks/>
            </p:cNvSpPr>
            <p:nvPr/>
          </p:nvSpPr>
          <p:spPr bwMode="auto">
            <a:xfrm>
              <a:off x="4669" y="2059"/>
              <a:ext cx="682" cy="254"/>
            </a:xfrm>
            <a:prstGeom prst="rect">
              <a:avLst/>
            </a:prstGeom>
            <a:solidFill>
              <a:srgbClr val="0075C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73" name="Rectangle 70"/>
            <p:cNvSpPr>
              <a:spLocks noChangeArrowheads="1"/>
            </p:cNvSpPr>
            <p:nvPr/>
          </p:nvSpPr>
          <p:spPr bwMode="auto">
            <a:xfrm>
              <a:off x="4713" y="2141"/>
              <a:ext cx="597" cy="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900" b="1" kern="0">
                  <a:solidFill>
                    <a:schemeClr val="bg1"/>
                  </a:solidFill>
                  <a:latin typeface="Segoe UI Semibold" panose="020B0702040204020203" pitchFamily="34" charset="0"/>
                </a:rPr>
                <a:t>DEPENDS ON SQL</a:t>
              </a:r>
              <a:endParaRPr lang="en-US" altLang="en-US" kern="0">
                <a:solidFill>
                  <a:schemeClr val="bg1"/>
                </a:solidFill>
              </a:endParaRPr>
            </a:p>
          </p:txBody>
        </p:sp>
        <p:sp>
          <p:nvSpPr>
            <p:cNvPr id="74"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75"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76"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77" name="Freeform 74"/>
            <p:cNvSpPr>
              <a:spLocks/>
            </p:cNvSpPr>
            <p:nvPr/>
          </p:nvSpPr>
          <p:spPr bwMode="auto">
            <a:xfrm>
              <a:off x="3929" y="3635"/>
              <a:ext cx="681" cy="255"/>
            </a:xfrm>
            <a:prstGeom prst="rect">
              <a:avLst/>
            </a:prstGeom>
            <a:solidFill>
              <a:srgbClr val="0075C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kern="0">
                <a:solidFill>
                  <a:sysClr val="windowText" lastClr="000000"/>
                </a:solidFill>
                <a:latin typeface="Segoe UI"/>
              </a:endParaRPr>
            </a:p>
          </p:txBody>
        </p:sp>
        <p:sp>
          <p:nvSpPr>
            <p:cNvPr id="78" name="Rectangle 75"/>
            <p:cNvSpPr>
              <a:spLocks noChangeArrowheads="1"/>
            </p:cNvSpPr>
            <p:nvPr/>
          </p:nvSpPr>
          <p:spPr bwMode="auto">
            <a:xfrm>
              <a:off x="4023" y="3702"/>
              <a:ext cx="160" cy="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100" b="1" kern="0" dirty="0">
                  <a:solidFill>
                    <a:schemeClr val="bg1"/>
                  </a:solidFill>
                  <a:latin typeface="Segoe UI Semibold" panose="020B0702040204020203" pitchFamily="34" charset="0"/>
                </a:rPr>
                <a:t>SQL</a:t>
              </a:r>
              <a:endParaRPr lang="en-US" altLang="en-US" kern="0" dirty="0">
                <a:solidFill>
                  <a:schemeClr val="bg1"/>
                </a:solidFill>
              </a:endParaRPr>
            </a:p>
          </p:txBody>
        </p:sp>
        <p:sp>
          <p:nvSpPr>
            <p:cNvPr id="79" name="Rectangle 76"/>
            <p:cNvSpPr>
              <a:spLocks noChangeArrowheads="1"/>
            </p:cNvSpPr>
            <p:nvPr/>
          </p:nvSpPr>
          <p:spPr bwMode="auto">
            <a:xfrm>
              <a:off x="4204" y="3702"/>
              <a:ext cx="56" cy="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100" b="1" kern="0" dirty="0">
                  <a:solidFill>
                    <a:schemeClr val="bg1"/>
                  </a:solidFill>
                  <a:latin typeface="Segoe UI Semibold" panose="020B0702040204020203" pitchFamily="34" charset="0"/>
                </a:rPr>
                <a:t>C</a:t>
              </a:r>
              <a:endParaRPr lang="en-US" altLang="en-US" kern="0" dirty="0">
                <a:solidFill>
                  <a:schemeClr val="bg1"/>
                </a:solidFill>
              </a:endParaRPr>
            </a:p>
          </p:txBody>
        </p:sp>
        <p:sp>
          <p:nvSpPr>
            <p:cNvPr id="80" name="Rectangle 77"/>
            <p:cNvSpPr>
              <a:spLocks noChangeArrowheads="1"/>
            </p:cNvSpPr>
            <p:nvPr/>
          </p:nvSpPr>
          <p:spPr bwMode="auto">
            <a:xfrm>
              <a:off x="4257" y="3702"/>
              <a:ext cx="269" cy="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100" b="1" kern="0" dirty="0">
                  <a:solidFill>
                    <a:schemeClr val="bg1"/>
                  </a:solidFill>
                  <a:latin typeface="Segoe UI Semibold" panose="020B0702040204020203" pitchFamily="34" charset="0"/>
                </a:rPr>
                <a:t>ONFIG</a:t>
              </a:r>
              <a:endParaRPr lang="en-US" altLang="en-US" kern="0" dirty="0">
                <a:solidFill>
                  <a:schemeClr val="bg1"/>
                </a:solidFill>
              </a:endParaRPr>
            </a:p>
          </p:txBody>
        </p:sp>
      </p:grpSp>
      <p:sp>
        <p:nvSpPr>
          <p:cNvPr id="4" name="TextBox 3"/>
          <p:cNvSpPr txBox="1"/>
          <p:nvPr/>
        </p:nvSpPr>
        <p:spPr>
          <a:xfrm>
            <a:off x="9500499" y="5592524"/>
            <a:ext cx="2036185" cy="66983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372" kern="0" dirty="0">
                <a:gradFill>
                  <a:gsLst>
                    <a:gs pos="0">
                      <a:schemeClr val="tx2"/>
                    </a:gs>
                    <a:gs pos="100000">
                      <a:schemeClr val="tx2"/>
                    </a:gs>
                  </a:gsLst>
                  <a:lin ang="5400000" scaled="1"/>
                </a:gradFill>
              </a:rPr>
              <a:t>Install Java stack post provisioning</a:t>
            </a:r>
          </a:p>
        </p:txBody>
      </p:sp>
    </p:spTree>
    <p:extLst>
      <p:ext uri="{BB962C8B-B14F-4D97-AF65-F5344CB8AC3E}">
        <p14:creationId xmlns:p14="http://schemas.microsoft.com/office/powerpoint/2010/main" val="20894838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575" y="290513"/>
            <a:ext cx="11655425" cy="898525"/>
          </a:xfrm>
        </p:spPr>
        <p:txBody>
          <a:bodyPr/>
          <a:lstStyle/>
          <a:p>
            <a:r>
              <a:rPr lang="en-US" dirty="0">
                <a:solidFill>
                  <a:schemeClr val="tx1"/>
                </a:solidFill>
              </a:rPr>
              <a:t>SDKs for Java</a:t>
            </a:r>
          </a:p>
        </p:txBody>
      </p:sp>
      <p:grpSp>
        <p:nvGrpSpPr>
          <p:cNvPr id="100" name="Group 99"/>
          <p:cNvGrpSpPr/>
          <p:nvPr/>
        </p:nvGrpSpPr>
        <p:grpSpPr>
          <a:xfrm>
            <a:off x="1056451" y="1307506"/>
            <a:ext cx="3433805" cy="5462086"/>
            <a:chOff x="1077634" y="1333228"/>
            <a:chExt cx="3502661" cy="5571610"/>
          </a:xfrm>
        </p:grpSpPr>
        <p:grpSp>
          <p:nvGrpSpPr>
            <p:cNvPr id="7" name="Group 6"/>
            <p:cNvGrpSpPr/>
            <p:nvPr/>
          </p:nvGrpSpPr>
          <p:grpSpPr>
            <a:xfrm>
              <a:off x="2993339" y="1333228"/>
              <a:ext cx="1586956" cy="687437"/>
              <a:chOff x="364686" y="1553047"/>
              <a:chExt cx="1801306" cy="780291"/>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7"/>
                <a:ext cx="780290" cy="780291"/>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1"/>
              <a:ext cx="1793469" cy="626567"/>
              <a:chOff x="117935" y="3726845"/>
              <a:chExt cx="2035714" cy="711198"/>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5"/>
                <a:ext cx="711198" cy="711198"/>
              </a:xfrm>
              <a:prstGeom prst="rect">
                <a:avLst/>
              </a:prstGeom>
            </p:spPr>
          </p:pic>
          <p:sp>
            <p:nvSpPr>
              <p:cNvPr id="11" name="TextBox 10"/>
              <p:cNvSpPr txBox="1"/>
              <p:nvPr/>
            </p:nvSpPr>
            <p:spPr>
              <a:xfrm>
                <a:off x="117935" y="3815715"/>
                <a:ext cx="1303141"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6" y="5487705"/>
              <a:ext cx="2056382" cy="687437"/>
              <a:chOff x="-180487" y="2577630"/>
              <a:chExt cx="2334137" cy="780291"/>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60" y="2577630"/>
                <a:ext cx="780290" cy="780291"/>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07"/>
              <a:chExt cx="1813334" cy="723749"/>
            </a:xfrm>
          </p:grpSpPr>
          <p:grpSp>
            <p:nvGrpSpPr>
              <p:cNvPr id="30" name="Group 4"/>
              <p:cNvGrpSpPr>
                <a:grpSpLocks noChangeAspect="1"/>
              </p:cNvGrpSpPr>
              <p:nvPr/>
            </p:nvGrpSpPr>
            <p:grpSpPr bwMode="auto">
              <a:xfrm>
                <a:off x="2231082" y="1835407"/>
                <a:ext cx="689565" cy="723749"/>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6"/>
              <a:chExt cx="2810495" cy="620193"/>
            </a:xfrm>
          </p:grpSpPr>
          <p:grpSp>
            <p:nvGrpSpPr>
              <p:cNvPr id="43" name="Group 9"/>
              <p:cNvGrpSpPr>
                <a:grpSpLocks noChangeAspect="1"/>
              </p:cNvGrpSpPr>
              <p:nvPr/>
            </p:nvGrpSpPr>
            <p:grpSpPr bwMode="auto">
              <a:xfrm>
                <a:off x="1848495" y="2661976"/>
                <a:ext cx="758366" cy="620193"/>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69"/>
              <a:ext cx="1515173" cy="570747"/>
              <a:chOff x="591605" y="4341398"/>
              <a:chExt cx="1719829" cy="647839"/>
            </a:xfrm>
          </p:grpSpPr>
          <p:grpSp>
            <p:nvGrpSpPr>
              <p:cNvPr id="52" name="Group 17"/>
              <p:cNvGrpSpPr>
                <a:grpSpLocks noChangeAspect="1"/>
              </p:cNvGrpSpPr>
              <p:nvPr/>
            </p:nvGrpSpPr>
            <p:grpSpPr bwMode="auto">
              <a:xfrm>
                <a:off x="1828801"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3"/>
              <a:chExt cx="2134574" cy="666698"/>
            </a:xfrm>
          </p:grpSpPr>
          <p:grpSp>
            <p:nvGrpSpPr>
              <p:cNvPr id="58" name="Group 22"/>
              <p:cNvGrpSpPr>
                <a:grpSpLocks noChangeAspect="1"/>
              </p:cNvGrpSpPr>
              <p:nvPr/>
            </p:nvGrpSpPr>
            <p:grpSpPr bwMode="auto">
              <a:xfrm>
                <a:off x="1661052" y="3480793"/>
                <a:ext cx="512944" cy="666698"/>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4"/>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grpSp>
          <p:nvGrpSpPr>
            <p:cNvPr id="65" name="Group 64"/>
            <p:cNvGrpSpPr/>
            <p:nvPr/>
          </p:nvGrpSpPr>
          <p:grpSpPr>
            <a:xfrm>
              <a:off x="5234055" y="3438279"/>
              <a:ext cx="2654767" cy="2904879"/>
              <a:chOff x="5083891" y="3090606"/>
              <a:chExt cx="2654767" cy="2904879"/>
            </a:xfrm>
          </p:grpSpPr>
          <p:pic>
            <p:nvPicPr>
              <p:cNvPr id="10"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7154" y="5163450"/>
                <a:ext cx="693363" cy="832035"/>
              </a:xfrm>
              <a:prstGeom prst="rect">
                <a:avLst/>
              </a:prstGeom>
              <a:effectLst/>
            </p:spPr>
          </p:pic>
          <p:pic>
            <p:nvPicPr>
              <p:cNvPr id="18"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4966" y="3090606"/>
                <a:ext cx="942042" cy="942045"/>
              </a:xfrm>
              <a:prstGeom prst="rect">
                <a:avLst/>
              </a:prstGeom>
              <a:effectLst/>
            </p:spPr>
          </p:pic>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3891" y="4151369"/>
                <a:ext cx="745691" cy="884480"/>
              </a:xfrm>
              <a:prstGeom prst="rect">
                <a:avLst/>
              </a:prstGeom>
              <a:effectLst/>
            </p:spPr>
          </p:pic>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21773" y="4101131"/>
                <a:ext cx="916885" cy="916885"/>
              </a:xfrm>
              <a:prstGeom prst="rect">
                <a:avLst/>
              </a:prstGeom>
            </p:spPr>
          </p:pic>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9170" y="4193301"/>
                <a:ext cx="674985" cy="800615"/>
              </a:xfrm>
              <a:prstGeom prst="rect">
                <a:avLst/>
              </a:prstGeom>
            </p:spPr>
          </p:pic>
          <p:sp>
            <p:nvSpPr>
              <p:cNvPr id="33" name="TextBox 32"/>
              <p:cNvSpPr txBox="1"/>
              <p:nvPr/>
            </p:nvSpPr>
            <p:spPr>
              <a:xfrm>
                <a:off x="5138101" y="3413764"/>
                <a:ext cx="1504847" cy="36933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grpSp>
            <p:nvGrpSpPr>
              <p:cNvPr id="24" name="Group 23"/>
              <p:cNvGrpSpPr/>
              <p:nvPr/>
            </p:nvGrpSpPr>
            <p:grpSpPr>
              <a:xfrm>
                <a:off x="5215817" y="5528242"/>
                <a:ext cx="1072394" cy="357465"/>
                <a:chOff x="4346414" y="5506678"/>
                <a:chExt cx="1072394" cy="357465"/>
              </a:xfrm>
            </p:grpSpPr>
            <p:pic>
              <p:nvPicPr>
                <p:cNvPr id="31" name="Picture 30"/>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42353"/>
                <a:stretch/>
              </p:blipFill>
              <p:spPr>
                <a:xfrm>
                  <a:off x="4800600" y="5506678"/>
                  <a:ext cx="618208" cy="357465"/>
                </a:xfrm>
                <a:prstGeom prst="rect">
                  <a:avLst/>
                </a:prstGeom>
              </p:spPr>
            </p:pic>
            <p:pic>
              <p:nvPicPr>
                <p:cNvPr id="34" name="Picture 33"/>
                <p:cNvPicPr>
                  <a:picLocks noChangeAspect="1"/>
                </p:cNvPicPr>
                <p:nvPr/>
              </p:nvPicPr>
              <p:blipFill rotWithShape="1">
                <a:blip r:embed="rId16" cstate="print">
                  <a:extLst>
                    <a:ext uri="{28A0092B-C50C-407E-A947-70E740481C1C}">
                      <a14:useLocalDpi xmlns:a14="http://schemas.microsoft.com/office/drawing/2010/main" val="0"/>
                    </a:ext>
                  </a:extLst>
                </a:blip>
                <a:srcRect r="56759"/>
                <a:stretch/>
              </p:blipFill>
              <p:spPr>
                <a:xfrm>
                  <a:off x="4346414" y="5506678"/>
                  <a:ext cx="463711" cy="357465"/>
                </a:xfrm>
                <a:prstGeom prst="rect">
                  <a:avLst/>
                </a:prstGeom>
              </p:spPr>
            </p:pic>
          </p:grpSp>
        </p:grpSp>
        <p:cxnSp>
          <p:nvCxnSpPr>
            <p:cNvPr id="75" name="Straight Connector 74"/>
            <p:cNvCxnSpPr/>
            <p:nvPr/>
          </p:nvCxnSpPr>
          <p:spPr>
            <a:xfrm>
              <a:off x="5234055" y="3296479"/>
              <a:ext cx="265476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8526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 y="2174021"/>
            <a:ext cx="12192000" cy="469826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2" name="Rectangle 1"/>
          <p:cNvSpPr/>
          <p:nvPr/>
        </p:nvSpPr>
        <p:spPr bwMode="auto">
          <a:xfrm>
            <a:off x="1200555" y="4169608"/>
            <a:ext cx="4108031" cy="1035783"/>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176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p:cNvSpPr>
          <p:nvPr/>
        </p:nvSpPr>
        <p:spPr bwMode="auto">
          <a:xfrm>
            <a:off x="7794437" y="3045607"/>
            <a:ext cx="3346844" cy="2043164"/>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bg2">
              <a:lumMod val="20000"/>
              <a:lumOff val="80000"/>
            </a:schemeClr>
          </a:solidFill>
          <a:ln>
            <a:noFill/>
          </a:ln>
        </p:spPr>
        <p:txBody>
          <a:bodyPr vert="horz" wrap="square" lIns="87855" tIns="43927" rIns="87855" bIns="4392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defRPr/>
            </a:pPr>
            <a:endParaRPr lang="en-US" sz="1152" dirty="0">
              <a:solidFill>
                <a:srgbClr val="505050"/>
              </a:solidFill>
            </a:endParaRPr>
          </a:p>
        </p:txBody>
      </p:sp>
      <p:sp>
        <p:nvSpPr>
          <p:cNvPr id="16" name="Text Placeholder 2"/>
          <p:cNvSpPr txBox="1">
            <a:spLocks/>
          </p:cNvSpPr>
          <p:nvPr/>
        </p:nvSpPr>
        <p:spPr>
          <a:xfrm>
            <a:off x="8349728" y="5205390"/>
            <a:ext cx="2236263" cy="445579"/>
          </a:xfrm>
          <a:prstGeom prst="rect">
            <a:avLst/>
          </a:prstGeom>
        </p:spPr>
        <p:txBody>
          <a:bodyPr lIns="179259" tIns="143407" rIns="179259" bIns="143407"/>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192">
              <a:buNone/>
              <a:defRPr/>
            </a:pPr>
            <a:r>
              <a:rPr lang="en-US" sz="2353" dirty="0">
                <a:gradFill>
                  <a:gsLst>
                    <a:gs pos="87611">
                      <a:srgbClr val="FFFFFF"/>
                    </a:gs>
                    <a:gs pos="58000">
                      <a:srgbClr val="FFFFFF"/>
                    </a:gs>
                  </a:gsLst>
                  <a:lin ang="5400000" scaled="0"/>
                </a:gradFill>
                <a:latin typeface="Segoe UI Semibold" panose="020B0702040204020203" pitchFamily="34" charset="0"/>
                <a:cs typeface="Segoe UI Semibold" panose="020B0702040204020203" pitchFamily="34" charset="0"/>
              </a:rPr>
              <a:t>DocumentDB</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7098" y="3890117"/>
            <a:ext cx="941521" cy="1049182"/>
          </a:xfrm>
          <a:prstGeom prst="rect">
            <a:avLst/>
          </a:prstGeom>
        </p:spPr>
      </p:pic>
      <p:pic>
        <p:nvPicPr>
          <p:cNvPr id="12" name="Content Placeholder 3"/>
          <p:cNvPicPr>
            <a:picLocks noGrp="1" noChangeAspect="1"/>
          </p:cNvPicPr>
          <p:nvPr/>
        </p:nvPicPr>
        <p:blipFill rotWithShape="1">
          <a:blip r:embed="rId4" cstate="print">
            <a:extLst>
              <a:ext uri="{28A0092B-C50C-407E-A947-70E740481C1C}">
                <a14:useLocalDpi xmlns:a14="http://schemas.microsoft.com/office/drawing/2010/main" val="0"/>
              </a:ext>
            </a:extLst>
          </a:blip>
          <a:srcRect l="35867" t="27107" r="49744" b="56211"/>
          <a:stretch/>
        </p:blipFill>
        <p:spPr>
          <a:xfrm>
            <a:off x="1424631" y="4421966"/>
            <a:ext cx="958806" cy="597532"/>
          </a:xfrm>
          <a:prstGeom prst="rect">
            <a:avLst/>
          </a:prstGeom>
        </p:spPr>
      </p:pic>
      <p:cxnSp>
        <p:nvCxnSpPr>
          <p:cNvPr id="5" name="Straight Connector 4"/>
          <p:cNvCxnSpPr/>
          <p:nvPr/>
        </p:nvCxnSpPr>
        <p:spPr>
          <a:xfrm>
            <a:off x="2545002" y="4318990"/>
            <a:ext cx="0" cy="7005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 idx="3"/>
          </p:cNvCxnSpPr>
          <p:nvPr/>
        </p:nvCxnSpPr>
        <p:spPr>
          <a:xfrm flipV="1">
            <a:off x="5308586" y="4687499"/>
            <a:ext cx="2390127" cy="1"/>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08586" y="4284535"/>
            <a:ext cx="2240744" cy="479676"/>
          </a:xfrm>
          <a:prstGeom prst="rect">
            <a:avLst/>
          </a:prstGeom>
          <a:noFill/>
        </p:spPr>
        <p:txBody>
          <a:bodyPr wrap="square" lIns="179259" tIns="143407" rIns="179259" bIns="143407" rtlCol="0">
            <a:spAutoFit/>
          </a:bodyPr>
          <a:lstStyle/>
          <a:p>
            <a:pPr defTabSz="896214">
              <a:lnSpc>
                <a:spcPct val="90000"/>
              </a:lnSpc>
              <a:spcAft>
                <a:spcPts val="588"/>
              </a:spcAft>
              <a:defRPr/>
            </a:pPr>
            <a:r>
              <a:rPr lang="en-US" sz="1371" kern="0" dirty="0">
                <a:gradFill>
                  <a:gsLst>
                    <a:gs pos="2917">
                      <a:srgbClr val="FFFFFF"/>
                    </a:gs>
                    <a:gs pos="30000">
                      <a:srgbClr val="FFFFFF"/>
                    </a:gs>
                  </a:gsLst>
                  <a:lin ang="5400000" scaled="0"/>
                </a:gradFill>
                <a:latin typeface="Consolas" panose="020B0609020204030204" pitchFamily="49" charset="0"/>
              </a:rPr>
              <a:t>REST over HTTPS/TCP</a:t>
            </a:r>
          </a:p>
        </p:txBody>
      </p:sp>
      <p:sp>
        <p:nvSpPr>
          <p:cNvPr id="17" name="Rectangle 16"/>
          <p:cNvSpPr/>
          <p:nvPr/>
        </p:nvSpPr>
        <p:spPr bwMode="auto">
          <a:xfrm>
            <a:off x="1200555" y="3050992"/>
            <a:ext cx="4108031" cy="1035783"/>
          </a:xfrm>
          <a:prstGeom prst="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1765"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Content Placeholder 3"/>
          <p:cNvPicPr>
            <a:picLocks noGrp="1" noChangeAspect="1"/>
          </p:cNvPicPr>
          <p:nvPr/>
        </p:nvPicPr>
        <p:blipFill rotWithShape="1">
          <a:blip r:embed="rId5" cstate="print">
            <a:extLst>
              <a:ext uri="{28A0092B-C50C-407E-A947-70E740481C1C}">
                <a14:useLocalDpi xmlns:a14="http://schemas.microsoft.com/office/drawing/2010/main" val="0"/>
              </a:ext>
            </a:extLst>
          </a:blip>
          <a:srcRect l="35868" t="27107" r="48440" b="56211"/>
          <a:stretch/>
        </p:blipFill>
        <p:spPr>
          <a:xfrm>
            <a:off x="1424630" y="3303350"/>
            <a:ext cx="1045681" cy="597532"/>
          </a:xfrm>
          <a:prstGeom prst="rect">
            <a:avLst/>
          </a:prstGeom>
        </p:spPr>
      </p:pic>
      <p:cxnSp>
        <p:nvCxnSpPr>
          <p:cNvPr id="19" name="Straight Connector 18"/>
          <p:cNvCxnSpPr/>
          <p:nvPr/>
        </p:nvCxnSpPr>
        <p:spPr>
          <a:xfrm>
            <a:off x="2545002" y="3200374"/>
            <a:ext cx="0" cy="7005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3"/>
          </p:cNvCxnSpPr>
          <p:nvPr/>
        </p:nvCxnSpPr>
        <p:spPr>
          <a:xfrm>
            <a:off x="5308588" y="3568884"/>
            <a:ext cx="2912968" cy="3193"/>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308587" y="3165919"/>
            <a:ext cx="2838277" cy="479676"/>
          </a:xfrm>
          <a:prstGeom prst="rect">
            <a:avLst/>
          </a:prstGeom>
          <a:noFill/>
        </p:spPr>
        <p:txBody>
          <a:bodyPr wrap="square" lIns="179259" tIns="143407" rIns="179259" bIns="143407" rtlCol="0">
            <a:spAutoFit/>
          </a:bodyPr>
          <a:lstStyle/>
          <a:p>
            <a:pPr defTabSz="896214">
              <a:lnSpc>
                <a:spcPct val="90000"/>
              </a:lnSpc>
              <a:spcAft>
                <a:spcPts val="588"/>
              </a:spcAft>
              <a:defRPr/>
            </a:pPr>
            <a:r>
              <a:rPr lang="en-US" sz="1371" kern="0" dirty="0">
                <a:gradFill>
                  <a:gsLst>
                    <a:gs pos="2917">
                      <a:srgbClr val="FFFFFF"/>
                    </a:gs>
                    <a:gs pos="30000">
                      <a:srgbClr val="FFFFFF"/>
                    </a:gs>
                  </a:gsLst>
                  <a:lin ang="5400000" scaled="0"/>
                </a:gradFill>
                <a:latin typeface="Consolas" panose="020B0609020204030204" pitchFamily="49" charset="0"/>
              </a:rPr>
              <a:t>MongoDB wire protocol</a:t>
            </a:r>
          </a:p>
        </p:txBody>
      </p:sp>
      <p:pic>
        <p:nvPicPr>
          <p:cNvPr id="7" name="Picture 6"/>
          <p:cNvPicPr>
            <a:picLocks noChangeAspect="1"/>
          </p:cNvPicPr>
          <p:nvPr/>
        </p:nvPicPr>
        <p:blipFill>
          <a:blip r:embed="rId6"/>
          <a:stretch>
            <a:fillRect/>
          </a:stretch>
        </p:blipFill>
        <p:spPr>
          <a:xfrm>
            <a:off x="1271671" y="3200373"/>
            <a:ext cx="1251082" cy="773396"/>
          </a:xfrm>
          <a:prstGeom prst="rect">
            <a:avLst/>
          </a:prstGeom>
        </p:spPr>
      </p:pic>
      <p:sp>
        <p:nvSpPr>
          <p:cNvPr id="22" name="TextBox 21"/>
          <p:cNvSpPr txBox="1"/>
          <p:nvPr/>
        </p:nvSpPr>
        <p:spPr>
          <a:xfrm>
            <a:off x="2864762" y="3700359"/>
            <a:ext cx="2014429" cy="452526"/>
          </a:xfrm>
          <a:prstGeom prst="rect">
            <a:avLst/>
          </a:prstGeom>
          <a:noFill/>
        </p:spPr>
        <p:txBody>
          <a:bodyPr wrap="square" lIns="179259" tIns="143407" rIns="179259" bIns="143407" rtlCol="0">
            <a:spAutoFit/>
          </a:bodyPr>
          <a:lstStyle/>
          <a:p>
            <a:pPr defTabSz="896214">
              <a:lnSpc>
                <a:spcPct val="90000"/>
              </a:lnSpc>
              <a:spcAft>
                <a:spcPts val="588"/>
              </a:spcAft>
              <a:defRPr/>
            </a:pPr>
            <a:r>
              <a:rPr lang="en-US" sz="1175" kern="0" dirty="0">
                <a:gradFill>
                  <a:gsLst>
                    <a:gs pos="2917">
                      <a:srgbClr val="FFFFFF"/>
                    </a:gs>
                    <a:gs pos="30000">
                      <a:srgbClr val="FFFFFF"/>
                    </a:gs>
                  </a:gsLst>
                  <a:lin ang="5400000" scaled="0"/>
                </a:gradFill>
                <a:latin typeface="Consolas" panose="020B0609020204030204" pitchFamily="49" charset="0"/>
              </a:rPr>
              <a:t>drivers for MongoDB</a:t>
            </a:r>
          </a:p>
        </p:txBody>
      </p: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0533" y="4076989"/>
            <a:ext cx="764842" cy="764842"/>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4383" y="4039546"/>
            <a:ext cx="764842" cy="764842"/>
          </a:xfrm>
          <a:prstGeom prst="rect">
            <a:avLst/>
          </a:prstGeom>
        </p:spPr>
      </p:pic>
      <p:sp>
        <p:nvSpPr>
          <p:cNvPr id="25" name="TextBox 24"/>
          <p:cNvSpPr txBox="1"/>
          <p:nvPr/>
        </p:nvSpPr>
        <p:spPr>
          <a:xfrm>
            <a:off x="2863360" y="4574841"/>
            <a:ext cx="781947" cy="534007"/>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765" kern="0" dirty="0">
                <a:solidFill>
                  <a:srgbClr val="7D7D7D"/>
                </a:solidFill>
              </a:rPr>
              <a:t>Java</a:t>
            </a:r>
          </a:p>
        </p:txBody>
      </p:sp>
      <p:sp>
        <p:nvSpPr>
          <p:cNvPr id="26" name="TextBox 25"/>
          <p:cNvSpPr txBox="1"/>
          <p:nvPr/>
        </p:nvSpPr>
        <p:spPr>
          <a:xfrm>
            <a:off x="3933883" y="4581203"/>
            <a:ext cx="822018" cy="538879"/>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765" kern="0" dirty="0">
                <a:solidFill>
                  <a:srgbClr val="7D7D7D"/>
                </a:solidFill>
              </a:rPr>
              <a:t>.NET</a:t>
            </a:r>
          </a:p>
        </p:txBody>
      </p:sp>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83977" y="2961278"/>
            <a:ext cx="764842" cy="764842"/>
          </a:xfrm>
          <a:prstGeom prst="rect">
            <a:avLst/>
          </a:prstGeom>
        </p:spPr>
      </p:pic>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0274" y="2923836"/>
            <a:ext cx="764842" cy="764842"/>
          </a:xfrm>
          <a:prstGeom prst="rect">
            <a:avLst/>
          </a:prstGeom>
        </p:spPr>
      </p:pic>
      <p:sp>
        <p:nvSpPr>
          <p:cNvPr id="29" name="TextBox 28"/>
          <p:cNvSpPr txBox="1"/>
          <p:nvPr/>
        </p:nvSpPr>
        <p:spPr>
          <a:xfrm>
            <a:off x="2777957" y="3356111"/>
            <a:ext cx="781947" cy="534007"/>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765" kern="0" dirty="0">
                <a:solidFill>
                  <a:srgbClr val="7D7D7D"/>
                </a:solidFill>
              </a:rPr>
              <a:t>Java</a:t>
            </a:r>
          </a:p>
        </p:txBody>
      </p:sp>
      <p:sp>
        <p:nvSpPr>
          <p:cNvPr id="30" name="TextBox 29"/>
          <p:cNvSpPr txBox="1"/>
          <p:nvPr/>
        </p:nvSpPr>
        <p:spPr>
          <a:xfrm>
            <a:off x="4159578" y="3377579"/>
            <a:ext cx="822018" cy="538879"/>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765" kern="0" dirty="0">
                <a:solidFill>
                  <a:srgbClr val="7D7D7D"/>
                </a:solidFill>
              </a:rPr>
              <a:t>.NET</a:t>
            </a:r>
          </a:p>
        </p:txBody>
      </p:sp>
      <p:sp>
        <p:nvSpPr>
          <p:cNvPr id="31" name="TextBox 30"/>
          <p:cNvSpPr txBox="1"/>
          <p:nvPr/>
        </p:nvSpPr>
        <p:spPr>
          <a:xfrm>
            <a:off x="4206135" y="3071727"/>
            <a:ext cx="878114" cy="538879"/>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765" kern="0" dirty="0">
                <a:solidFill>
                  <a:srgbClr val="7D7D7D"/>
                </a:solidFill>
              </a:rPr>
              <a:t>Ruby</a:t>
            </a: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50267" y="3365129"/>
            <a:ext cx="552660" cy="552660"/>
          </a:xfrm>
          <a:prstGeom prst="rect">
            <a:avLst/>
          </a:prstGeom>
        </p:spPr>
      </p:pic>
      <p:sp>
        <p:nvSpPr>
          <p:cNvPr id="9" name="TextBox 8"/>
          <p:cNvSpPr txBox="1"/>
          <p:nvPr/>
        </p:nvSpPr>
        <p:spPr>
          <a:xfrm>
            <a:off x="4744488" y="3190773"/>
            <a:ext cx="523884" cy="529237"/>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765" kern="0" dirty="0">
                <a:solidFill>
                  <a:srgbClr val="7D7D7D"/>
                </a:solidFill>
              </a:rPr>
              <a:t>…</a:t>
            </a:r>
          </a:p>
        </p:txBody>
      </p:sp>
      <p:sp>
        <p:nvSpPr>
          <p:cNvPr id="6" name="Title 5"/>
          <p:cNvSpPr>
            <a:spLocks noGrp="1"/>
          </p:cNvSpPr>
          <p:nvPr>
            <p:ph type="title"/>
          </p:nvPr>
        </p:nvSpPr>
        <p:spPr/>
        <p:txBody>
          <a:bodyPr/>
          <a:lstStyle/>
          <a:p>
            <a:r>
              <a:rPr lang="en-US" dirty="0" err="1"/>
              <a:t>DocumentDB</a:t>
            </a:r>
            <a:r>
              <a:rPr lang="en-US" dirty="0"/>
              <a:t>: Tools, SDKs and protocol support for MongoDB</a:t>
            </a:r>
          </a:p>
        </p:txBody>
      </p:sp>
    </p:spTree>
    <p:extLst>
      <p:ext uri="{BB962C8B-B14F-4D97-AF65-F5344CB8AC3E}">
        <p14:creationId xmlns:p14="http://schemas.microsoft.com/office/powerpoint/2010/main" val="415397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Visual Studio and Azure</a:t>
            </a:r>
          </a:p>
        </p:txBody>
      </p:sp>
    </p:spTree>
    <p:extLst>
      <p:ext uri="{BB962C8B-B14F-4D97-AF65-F5344CB8AC3E}">
        <p14:creationId xmlns:p14="http://schemas.microsoft.com/office/powerpoint/2010/main" val="335227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69240" y="1486746"/>
            <a:ext cx="11653523" cy="3932038"/>
          </a:xfrm>
        </p:spPr>
        <p:txBody>
          <a:bodyPr/>
          <a:lstStyle/>
          <a:p>
            <a:r>
              <a:rPr lang="en-US" dirty="0"/>
              <a:t>A new native </a:t>
            </a:r>
            <a:r>
              <a:rPr lang="en-US" dirty="0" err="1"/>
              <a:t>Posix</a:t>
            </a:r>
            <a:r>
              <a:rPr lang="en-US" dirty="0"/>
              <a:t>/BASH based </a:t>
            </a:r>
            <a:r>
              <a:rPr lang="en-US" dirty="0" err="1"/>
              <a:t>Commandline</a:t>
            </a:r>
            <a:r>
              <a:rPr lang="en-US" dirty="0"/>
              <a:t> experience</a:t>
            </a:r>
          </a:p>
          <a:p>
            <a:r>
              <a:rPr lang="en-US" dirty="0"/>
              <a:t>Available at </a:t>
            </a:r>
            <a:r>
              <a:rPr lang="en-US" dirty="0">
                <a:hlinkClick r:id="rId2"/>
              </a:rPr>
              <a:t>GitHub</a:t>
            </a:r>
            <a:r>
              <a:rPr lang="en-US" dirty="0"/>
              <a:t> in preview mode – looking for early feedback and engagement with adopters</a:t>
            </a:r>
          </a:p>
          <a:p>
            <a:r>
              <a:rPr lang="en-US" dirty="0"/>
              <a:t>Current </a:t>
            </a:r>
            <a:r>
              <a:rPr lang="en-US" dirty="0" err="1"/>
              <a:t>xplat</a:t>
            </a:r>
            <a:r>
              <a:rPr lang="en-US" dirty="0"/>
              <a:t> CLI will continue to be available and supported – will be needed for ASM services</a:t>
            </a:r>
          </a:p>
          <a:p>
            <a:r>
              <a:rPr lang="en-US" dirty="0"/>
              <a:t>Both CLIs work side-by-side in the same command shell window</a:t>
            </a:r>
          </a:p>
        </p:txBody>
      </p:sp>
      <p:sp>
        <p:nvSpPr>
          <p:cNvPr id="7" name="Title 6"/>
          <p:cNvSpPr>
            <a:spLocks noGrp="1"/>
          </p:cNvSpPr>
          <p:nvPr>
            <p:ph type="title"/>
          </p:nvPr>
        </p:nvSpPr>
        <p:spPr/>
        <p:txBody>
          <a:bodyPr/>
          <a:lstStyle/>
          <a:p>
            <a:r>
              <a:rPr lang="en-US" sz="3921" dirty="0">
                <a:hlinkClick r:id="rId3"/>
              </a:rPr>
              <a:t>Announcing</a:t>
            </a:r>
            <a:r>
              <a:rPr lang="en-US" sz="3921" dirty="0"/>
              <a:t> Azure Command-Line Interface (CLI) 2.0 Preview</a:t>
            </a:r>
          </a:p>
        </p:txBody>
      </p:sp>
    </p:spTree>
    <p:extLst>
      <p:ext uri="{BB962C8B-B14F-4D97-AF65-F5344CB8AC3E}">
        <p14:creationId xmlns:p14="http://schemas.microsoft.com/office/powerpoint/2010/main" val="10136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 Azure </a:t>
            </a:r>
          </a:p>
        </p:txBody>
      </p:sp>
    </p:spTree>
    <p:extLst>
      <p:ext uri="{BB962C8B-B14F-4D97-AF65-F5344CB8AC3E}">
        <p14:creationId xmlns:p14="http://schemas.microsoft.com/office/powerpoint/2010/main" val="397197841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Node Dev Center – </a:t>
            </a:r>
            <a:r>
              <a:rPr lang="en-US" dirty="0"/>
              <a:t>azure.com/node </a:t>
            </a:r>
          </a:p>
        </p:txBody>
      </p:sp>
      <p:pic>
        <p:nvPicPr>
          <p:cNvPr id="3" name="Picture 2" descr="Screen Clipping"/>
          <p:cNvPicPr>
            <a:picLocks noChangeAspect="1"/>
          </p:cNvPicPr>
          <p:nvPr/>
        </p:nvPicPr>
        <p:blipFill>
          <a:blip r:embed="rId3"/>
          <a:stretch>
            <a:fillRect/>
          </a:stretch>
        </p:blipFill>
        <p:spPr>
          <a:xfrm>
            <a:off x="1395089" y="1098321"/>
            <a:ext cx="9501999" cy="5490256"/>
          </a:xfrm>
          <a:prstGeom prst="rect">
            <a:avLst/>
          </a:prstGeom>
        </p:spPr>
      </p:pic>
    </p:spTree>
    <p:extLst>
      <p:ext uri="{BB962C8B-B14F-4D97-AF65-F5344CB8AC3E}">
        <p14:creationId xmlns:p14="http://schemas.microsoft.com/office/powerpoint/2010/main" val="207354470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azure.microsoft.com/downloads/</a:t>
            </a:r>
          </a:p>
        </p:txBody>
      </p:sp>
      <p:pic>
        <p:nvPicPr>
          <p:cNvPr id="5" name="Picture 4"/>
          <p:cNvPicPr>
            <a:picLocks noChangeAspect="1"/>
          </p:cNvPicPr>
          <p:nvPr/>
        </p:nvPicPr>
        <p:blipFill rotWithShape="1">
          <a:blip r:embed="rId3"/>
          <a:srcRect l="21818" t="9906" r="24016" b="39666"/>
          <a:stretch/>
        </p:blipFill>
        <p:spPr>
          <a:xfrm>
            <a:off x="807152" y="1277604"/>
            <a:ext cx="10288278" cy="5188208"/>
          </a:xfrm>
          <a:prstGeom prst="rect">
            <a:avLst/>
          </a:prstGeom>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29831114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stretch>
            <a:fillRect/>
          </a:stretch>
        </p:blipFill>
        <p:spPr>
          <a:xfrm>
            <a:off x="896794" y="1101444"/>
            <a:ext cx="10087507" cy="5705073"/>
          </a:xfrm>
          <a:prstGeom prst="rect">
            <a:avLst/>
          </a:prstGeom>
        </p:spPr>
      </p:pic>
      <p:sp>
        <p:nvSpPr>
          <p:cNvPr id="5" name="Title 1"/>
          <p:cNvSpPr txBox="1">
            <a:spLocks/>
          </p:cNvSpPr>
          <p:nvPr/>
        </p:nvSpPr>
        <p:spPr>
          <a:xfrm>
            <a:off x="269302" y="20190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Node.js Code Samples</a:t>
            </a:r>
          </a:p>
        </p:txBody>
      </p:sp>
    </p:spTree>
    <p:extLst>
      <p:ext uri="{BB962C8B-B14F-4D97-AF65-F5344CB8AC3E}">
        <p14:creationId xmlns:p14="http://schemas.microsoft.com/office/powerpoint/2010/main" val="36014575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azure.github.com</a:t>
            </a:r>
          </a:p>
        </p:txBody>
      </p:sp>
      <p:pic>
        <p:nvPicPr>
          <p:cNvPr id="4" name="Picture 3" descr="Screen Clipping"/>
          <p:cNvPicPr>
            <a:picLocks noChangeAspect="1"/>
          </p:cNvPicPr>
          <p:nvPr/>
        </p:nvPicPr>
        <p:blipFill>
          <a:blip r:embed="rId3"/>
          <a:stretch>
            <a:fillRect/>
          </a:stretch>
        </p:blipFill>
        <p:spPr>
          <a:xfrm>
            <a:off x="986435" y="1189494"/>
            <a:ext cx="9105287" cy="5392989"/>
          </a:xfrm>
          <a:prstGeom prst="rect">
            <a:avLst/>
          </a:prstGeom>
        </p:spPr>
      </p:pic>
    </p:spTree>
    <p:extLst>
      <p:ext uri="{BB962C8B-B14F-4D97-AF65-F5344CB8AC3E}">
        <p14:creationId xmlns:p14="http://schemas.microsoft.com/office/powerpoint/2010/main" val="8506056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Suite of Azure Developer Tools and SDKs</a:t>
            </a:r>
            <a:endParaRPr lang="en-US" dirty="0"/>
          </a:p>
        </p:txBody>
      </p:sp>
      <p:grpSp>
        <p:nvGrpSpPr>
          <p:cNvPr id="11" name="Group 10"/>
          <p:cNvGrpSpPr/>
          <p:nvPr/>
        </p:nvGrpSpPr>
        <p:grpSpPr>
          <a:xfrm>
            <a:off x="6227613" y="1323072"/>
            <a:ext cx="5919255" cy="5288906"/>
            <a:chOff x="6352489" y="1349106"/>
            <a:chExt cx="6037948" cy="5394960"/>
          </a:xfrm>
        </p:grpSpPr>
        <p:sp>
          <p:nvSpPr>
            <p:cNvPr id="15" name="Rectangle 14"/>
            <p:cNvSpPr/>
            <p:nvPr/>
          </p:nvSpPr>
          <p:spPr>
            <a:xfrm>
              <a:off x="6352489"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4" name="Text Placeholder 1"/>
            <p:cNvSpPr txBox="1">
              <a:spLocks/>
            </p:cNvSpPr>
            <p:nvPr/>
          </p:nvSpPr>
          <p:spPr>
            <a:xfrm>
              <a:off x="6352489" y="1353704"/>
              <a:ext cx="6037948" cy="5330690"/>
            </a:xfrm>
            <a:prstGeom prst="rect">
              <a:avLst/>
            </a:prstGeom>
          </p:spPr>
          <p:txBody>
            <a:bodyPr vert="horz" wrap="square" lIns="179285" tIns="143428" rIns="179285" bIns="143428" rtlCol="0">
              <a:sp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2"/>
                  </a:soli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98">
                <a:buNone/>
                <a:defRPr/>
              </a:pPr>
              <a:r>
                <a:rPr lang="en-US" sz="1961" dirty="0">
                  <a:gradFill>
                    <a:gsLst>
                      <a:gs pos="0">
                        <a:srgbClr val="0070C0"/>
                      </a:gs>
                      <a:gs pos="100000">
                        <a:srgbClr val="0070C0"/>
                      </a:gs>
                    </a:gsLst>
                  </a:gradFill>
                  <a:latin typeface="Segoe UI"/>
                </a:rPr>
                <a:t>Language SDKs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SDK for Java</a:t>
              </a:r>
            </a:p>
            <a:p>
              <a:pPr marL="0" lvl="1" indent="0" defTabSz="914098">
                <a:buNone/>
                <a:defRPr/>
              </a:pPr>
              <a:r>
                <a:rPr lang="en-US" sz="1568" dirty="0">
                  <a:gradFill>
                    <a:gsLst>
                      <a:gs pos="0">
                        <a:srgbClr val="505050"/>
                      </a:gs>
                      <a:gs pos="100000">
                        <a:srgbClr val="505050"/>
                      </a:gs>
                    </a:gsLst>
                  </a:gradFill>
                  <a:latin typeface="Segoe UI"/>
                </a:rPr>
                <a:t>Azure SDK for Node.js</a:t>
              </a:r>
            </a:p>
            <a:p>
              <a:pPr marL="0" lvl="1" indent="0" defTabSz="914098">
                <a:buNone/>
                <a:defRPr/>
              </a:pPr>
              <a:r>
                <a:rPr lang="en-US" sz="1568" dirty="0">
                  <a:gradFill>
                    <a:gsLst>
                      <a:gs pos="0">
                        <a:srgbClr val="505050"/>
                      </a:gs>
                      <a:gs pos="100000">
                        <a:srgbClr val="505050"/>
                      </a:gs>
                    </a:gsLst>
                  </a:gradFill>
                  <a:latin typeface="Segoe UI"/>
                </a:rPr>
                <a:t>Azure SDK for Python</a:t>
              </a:r>
            </a:p>
            <a:p>
              <a:pPr marL="0" lvl="1" indent="0" defTabSz="914098">
                <a:buNone/>
                <a:defRPr/>
              </a:pPr>
              <a:r>
                <a:rPr lang="en-US" sz="1568" dirty="0">
                  <a:gradFill>
                    <a:gsLst>
                      <a:gs pos="0">
                        <a:srgbClr val="505050"/>
                      </a:gs>
                      <a:gs pos="100000">
                        <a:srgbClr val="505050"/>
                      </a:gs>
                    </a:gsLst>
                  </a:gradFill>
                  <a:latin typeface="Segoe UI"/>
                </a:rPr>
                <a:t>Azure SDK for Ruby</a:t>
              </a:r>
            </a:p>
            <a:p>
              <a:pPr marL="0" lvl="1" indent="0" defTabSz="914098">
                <a:buNone/>
                <a:defRPr/>
              </a:pPr>
              <a:r>
                <a:rPr lang="en-US" sz="1568" dirty="0">
                  <a:gradFill>
                    <a:gsLst>
                      <a:gs pos="0">
                        <a:srgbClr val="505050"/>
                      </a:gs>
                      <a:gs pos="100000">
                        <a:srgbClr val="505050"/>
                      </a:gs>
                    </a:gsLst>
                  </a:gradFill>
                  <a:latin typeface="Segoe UI"/>
                </a:rPr>
                <a:t>Azure SDK for PHP</a:t>
              </a:r>
            </a:p>
            <a:p>
              <a:pPr marL="0" lvl="1" indent="0">
                <a:buNone/>
                <a:defRPr/>
              </a:pPr>
              <a:r>
                <a:rPr lang="en-US" sz="1568" dirty="0">
                  <a:gradFill>
                    <a:gsLst>
                      <a:gs pos="0">
                        <a:srgbClr val="505050"/>
                      </a:gs>
                      <a:gs pos="100000">
                        <a:srgbClr val="505050"/>
                      </a:gs>
                    </a:gsLst>
                  </a:gradFill>
                  <a:latin typeface="Segoe UI"/>
                </a:rPr>
                <a:t>Azure SDK for Go</a:t>
              </a:r>
            </a:p>
            <a:p>
              <a:pPr marL="336047" indent="-336047" defTabSz="914098">
                <a:defRPr/>
              </a:pPr>
              <a:endParaRPr lang="en-US" sz="980" dirty="0">
                <a:gradFill>
                  <a:gsLst>
                    <a:gs pos="0">
                      <a:srgbClr val="505050"/>
                    </a:gs>
                    <a:gs pos="100000">
                      <a:srgbClr val="505050"/>
                    </a:gs>
                  </a:gsLst>
                </a:gradFill>
                <a:latin typeface="Segoe UI Light"/>
              </a:endParaRPr>
            </a:p>
            <a:p>
              <a:pPr marL="0" indent="0" defTabSz="914098">
                <a:buNone/>
                <a:defRPr/>
              </a:pPr>
              <a:r>
                <a:rPr lang="en-US" sz="1961" dirty="0">
                  <a:gradFill>
                    <a:gsLst>
                      <a:gs pos="0">
                        <a:srgbClr val="0070C0"/>
                      </a:gs>
                      <a:gs pos="100000">
                        <a:srgbClr val="0070C0"/>
                      </a:gs>
                    </a:gsLst>
                  </a:gradFill>
                  <a:latin typeface="Segoe UI"/>
                </a:rPr>
                <a:t>Command-Line Tools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Command-Line Interface</a:t>
              </a:r>
            </a:p>
            <a:p>
              <a:pPr marL="0" lvl="1" indent="0" defTabSz="914098">
                <a:buNone/>
                <a:defRPr/>
              </a:pPr>
              <a:r>
                <a:rPr lang="en-US" sz="1568" dirty="0">
                  <a:gradFill>
                    <a:gsLst>
                      <a:gs pos="0">
                        <a:srgbClr val="505050"/>
                      </a:gs>
                      <a:gs pos="100000">
                        <a:srgbClr val="505050"/>
                      </a:gs>
                    </a:gsLst>
                  </a:gradFill>
                  <a:latin typeface="Segoe UI"/>
                </a:rPr>
                <a:t>Azure PowerShell</a:t>
              </a:r>
            </a:p>
            <a:p>
              <a:pPr marL="0" indent="0" defTabSz="914098">
                <a:buNone/>
                <a:defRPr/>
              </a:pPr>
              <a:endParaRPr lang="en-US" sz="980" dirty="0">
                <a:gradFill>
                  <a:gsLst>
                    <a:gs pos="0">
                      <a:srgbClr val="505050"/>
                    </a:gs>
                    <a:gs pos="100000">
                      <a:srgbClr val="505050"/>
                    </a:gs>
                  </a:gsLst>
                </a:gradFill>
                <a:latin typeface="Segoe UI"/>
              </a:endParaRPr>
            </a:p>
            <a:p>
              <a:pPr marL="0" indent="0" defTabSz="914098">
                <a:buNone/>
                <a:defRPr/>
              </a:pPr>
              <a:r>
                <a:rPr lang="en-US" sz="1961" dirty="0">
                  <a:gradFill>
                    <a:gsLst>
                      <a:gs pos="0">
                        <a:srgbClr val="0070C0"/>
                      </a:gs>
                      <a:gs pos="100000">
                        <a:srgbClr val="0070C0"/>
                      </a:gs>
                    </a:gsLst>
                  </a:gradFill>
                  <a:latin typeface="Segoe UI"/>
                </a:rPr>
                <a:t>Standalone Tools</a:t>
              </a:r>
            </a:p>
            <a:p>
              <a:pPr marL="0" lvl="1" indent="0" defTabSz="914098">
                <a:buNone/>
                <a:defRPr/>
              </a:pPr>
              <a:r>
                <a:rPr lang="en-US" sz="1568" dirty="0">
                  <a:gradFill>
                    <a:gsLst>
                      <a:gs pos="0">
                        <a:srgbClr val="505050"/>
                      </a:gs>
                      <a:gs pos="100000">
                        <a:srgbClr val="505050"/>
                      </a:gs>
                    </a:gsLst>
                  </a:gradFill>
                  <a:latin typeface="Segoe UI"/>
                </a:rPr>
                <a:t>Visual Studio Code and extensions (ARM, ASP.NET Core)</a:t>
              </a:r>
            </a:p>
            <a:p>
              <a:pPr marL="0" lvl="1" indent="0" defTabSz="914098">
                <a:buNone/>
                <a:defRPr/>
              </a:pPr>
              <a:r>
                <a:rPr lang="en-US" sz="1568" dirty="0">
                  <a:gradFill>
                    <a:gsLst>
                      <a:gs pos="0">
                        <a:srgbClr val="505050"/>
                      </a:gs>
                      <a:gs pos="100000">
                        <a:srgbClr val="505050"/>
                      </a:gs>
                    </a:gsLst>
                  </a:gradFill>
                  <a:latin typeface="Segoe UI"/>
                </a:rPr>
                <a:t>Microsoft Azure Storage Explorer</a:t>
              </a:r>
            </a:p>
            <a:p>
              <a:pPr marL="0" lvl="1" indent="0" defTabSz="914098">
                <a:buNone/>
                <a:defRPr/>
              </a:pPr>
              <a:r>
                <a:rPr lang="en-US" sz="1568" dirty="0">
                  <a:gradFill>
                    <a:gsLst>
                      <a:gs pos="0">
                        <a:srgbClr val="505050"/>
                      </a:gs>
                      <a:gs pos="100000">
                        <a:srgbClr val="505050"/>
                      </a:gs>
                    </a:gsLst>
                  </a:gradFill>
                  <a:latin typeface="Segoe UI"/>
                </a:rPr>
                <a:t>Azure Toolkit for Eclipse and IntelliJ</a:t>
              </a:r>
            </a:p>
            <a:p>
              <a:pPr marL="0" lvl="1" indent="0" defTabSz="914098">
                <a:buNone/>
                <a:defRPr/>
              </a:pPr>
              <a:r>
                <a:rPr lang="en-US" sz="1568" dirty="0">
                  <a:gradFill>
                    <a:gsLst>
                      <a:gs pos="0">
                        <a:srgbClr val="505050"/>
                      </a:gs>
                      <a:gs pos="100000">
                        <a:srgbClr val="505050"/>
                      </a:gs>
                    </a:gsLst>
                  </a:gradFill>
                  <a:latin typeface="Segoe UI"/>
                </a:rPr>
                <a:t>Docker Tools (Visual Studio Code, Visual Studio Team Services, and Yeoman Generator for Docker)</a:t>
              </a:r>
            </a:p>
            <a:p>
              <a:pPr marL="0" lvl="1" indent="0">
                <a:buNone/>
                <a:defRPr/>
              </a:pPr>
              <a:r>
                <a:rPr lang="en-US" sz="1568" dirty="0">
                  <a:gradFill>
                    <a:gsLst>
                      <a:gs pos="0">
                        <a:srgbClr val="505050"/>
                      </a:gs>
                      <a:gs pos="100000">
                        <a:srgbClr val="505050"/>
                      </a:gs>
                    </a:gsLst>
                  </a:gradFill>
                </a:rPr>
                <a:t>Azure DevTest Labs</a:t>
              </a:r>
              <a:endParaRPr lang="en-US" sz="1568" dirty="0">
                <a:gradFill>
                  <a:gsLst>
                    <a:gs pos="0">
                      <a:srgbClr val="505050"/>
                    </a:gs>
                    <a:gs pos="100000">
                      <a:srgbClr val="505050"/>
                    </a:gs>
                  </a:gsLst>
                </a:gradFill>
                <a:latin typeface="Segoe UI"/>
              </a:endParaRPr>
            </a:p>
          </p:txBody>
        </p:sp>
        <p:grpSp>
          <p:nvGrpSpPr>
            <p:cNvPr id="19" name="Group 18"/>
            <p:cNvGrpSpPr/>
            <p:nvPr/>
          </p:nvGrpSpPr>
          <p:grpSpPr>
            <a:xfrm>
              <a:off x="10544808" y="1353838"/>
              <a:ext cx="1655132" cy="1767434"/>
              <a:chOff x="8363953" y="3102463"/>
              <a:chExt cx="2221026" cy="2371725"/>
            </a:xfrm>
          </p:grpSpPr>
          <p:grpSp>
            <p:nvGrpSpPr>
              <p:cNvPr id="20" name="Group 71"/>
              <p:cNvGrpSpPr>
                <a:grpSpLocks noChangeAspect="1"/>
              </p:cNvGrpSpPr>
              <p:nvPr/>
            </p:nvGrpSpPr>
            <p:grpSpPr bwMode="auto">
              <a:xfrm>
                <a:off x="8756179" y="3102463"/>
                <a:ext cx="1828800" cy="2371725"/>
                <a:chOff x="461" y="479"/>
                <a:chExt cx="1152" cy="1494"/>
              </a:xfrm>
            </p:grpSpPr>
            <p:sp>
              <p:nvSpPr>
                <p:cNvPr id="25" name="AutoShape 70"/>
                <p:cNvSpPr>
                  <a:spLocks noChangeAspect="1" noChangeArrowheads="1" noTextEdit="1"/>
                </p:cNvSpPr>
                <p:nvPr/>
              </p:nvSpPr>
              <p:spPr bwMode="auto">
                <a:xfrm>
                  <a:off x="461" y="479"/>
                  <a:ext cx="1152" cy="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6" name="Rectangle 73"/>
                <p:cNvSpPr>
                  <a:spLocks noChangeArrowheads="1"/>
                </p:cNvSpPr>
                <p:nvPr/>
              </p:nvSpPr>
              <p:spPr bwMode="auto">
                <a:xfrm>
                  <a:off x="905" y="1484"/>
                  <a:ext cx="534" cy="339"/>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7" name="Freeform 74"/>
                <p:cNvSpPr>
                  <a:spLocks/>
                </p:cNvSpPr>
                <p:nvPr/>
              </p:nvSpPr>
              <p:spPr bwMode="auto">
                <a:xfrm>
                  <a:off x="905" y="1484"/>
                  <a:ext cx="534" cy="339"/>
                </a:xfrm>
                <a:custGeom>
                  <a:avLst/>
                  <a:gdLst>
                    <a:gd name="T0" fmla="*/ 534 w 534"/>
                    <a:gd name="T1" fmla="*/ 339 h 339"/>
                    <a:gd name="T2" fmla="*/ 534 w 534"/>
                    <a:gd name="T3" fmla="*/ 0 h 339"/>
                    <a:gd name="T4" fmla="*/ 0 w 534"/>
                    <a:gd name="T5" fmla="*/ 0 h 339"/>
                    <a:gd name="T6" fmla="*/ 0 w 534"/>
                    <a:gd name="T7" fmla="*/ 339 h 339"/>
                  </a:gdLst>
                  <a:ahLst/>
                  <a:cxnLst>
                    <a:cxn ang="0">
                      <a:pos x="T0" y="T1"/>
                    </a:cxn>
                    <a:cxn ang="0">
                      <a:pos x="T2" y="T3"/>
                    </a:cxn>
                    <a:cxn ang="0">
                      <a:pos x="T4" y="T5"/>
                    </a:cxn>
                    <a:cxn ang="0">
                      <a:pos x="T6" y="T7"/>
                    </a:cxn>
                  </a:cxnLst>
                  <a:rect l="0" t="0" r="r" b="b"/>
                  <a:pathLst>
                    <a:path w="534" h="339">
                      <a:moveTo>
                        <a:pt x="534" y="339"/>
                      </a:moveTo>
                      <a:lnTo>
                        <a:pt x="534" y="0"/>
                      </a:lnTo>
                      <a:lnTo>
                        <a:pt x="0" y="0"/>
                      </a:lnTo>
                      <a:lnTo>
                        <a:pt x="0"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8" name="Rectangle 75"/>
                <p:cNvSpPr>
                  <a:spLocks noChangeArrowheads="1"/>
                </p:cNvSpPr>
                <p:nvPr/>
              </p:nvSpPr>
              <p:spPr bwMode="auto">
                <a:xfrm>
                  <a:off x="938" y="1518"/>
                  <a:ext cx="468" cy="27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9" name="Rectangle 76"/>
                <p:cNvSpPr>
                  <a:spLocks noChangeArrowheads="1"/>
                </p:cNvSpPr>
                <p:nvPr/>
              </p:nvSpPr>
              <p:spPr bwMode="auto">
                <a:xfrm>
                  <a:off x="758" y="1514"/>
                  <a:ext cx="145" cy="1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0" name="Freeform 77"/>
                <p:cNvSpPr>
                  <a:spLocks noEditPoints="1"/>
                </p:cNvSpPr>
                <p:nvPr/>
              </p:nvSpPr>
              <p:spPr bwMode="auto">
                <a:xfrm>
                  <a:off x="756" y="1512"/>
                  <a:ext cx="149" cy="150"/>
                </a:xfrm>
                <a:custGeom>
                  <a:avLst/>
                  <a:gdLst>
                    <a:gd name="T0" fmla="*/ 145 w 149"/>
                    <a:gd name="T1" fmla="*/ 0 h 150"/>
                    <a:gd name="T2" fmla="*/ 4 w 149"/>
                    <a:gd name="T3" fmla="*/ 0 h 150"/>
                    <a:gd name="T4" fmla="*/ 0 w 149"/>
                    <a:gd name="T5" fmla="*/ 0 h 150"/>
                    <a:gd name="T6" fmla="*/ 0 w 149"/>
                    <a:gd name="T7" fmla="*/ 4 h 150"/>
                    <a:gd name="T8" fmla="*/ 0 w 149"/>
                    <a:gd name="T9" fmla="*/ 146 h 150"/>
                    <a:gd name="T10" fmla="*/ 0 w 149"/>
                    <a:gd name="T11" fmla="*/ 150 h 150"/>
                    <a:gd name="T12" fmla="*/ 4 w 149"/>
                    <a:gd name="T13" fmla="*/ 150 h 150"/>
                    <a:gd name="T14" fmla="*/ 145 w 149"/>
                    <a:gd name="T15" fmla="*/ 150 h 150"/>
                    <a:gd name="T16" fmla="*/ 149 w 149"/>
                    <a:gd name="T17" fmla="*/ 150 h 150"/>
                    <a:gd name="T18" fmla="*/ 149 w 149"/>
                    <a:gd name="T19" fmla="*/ 146 h 150"/>
                    <a:gd name="T20" fmla="*/ 149 w 149"/>
                    <a:gd name="T21" fmla="*/ 4 h 150"/>
                    <a:gd name="T22" fmla="*/ 149 w 149"/>
                    <a:gd name="T23" fmla="*/ 0 h 150"/>
                    <a:gd name="T24" fmla="*/ 145 w 149"/>
                    <a:gd name="T25" fmla="*/ 0 h 150"/>
                    <a:gd name="T26" fmla="*/ 145 w 149"/>
                    <a:gd name="T27" fmla="*/ 146 h 150"/>
                    <a:gd name="T28" fmla="*/ 4 w 149"/>
                    <a:gd name="T29" fmla="*/ 146 h 150"/>
                    <a:gd name="T30" fmla="*/ 4 w 149"/>
                    <a:gd name="T31" fmla="*/ 4 h 150"/>
                    <a:gd name="T32" fmla="*/ 145 w 149"/>
                    <a:gd name="T33" fmla="*/ 4 h 150"/>
                    <a:gd name="T34" fmla="*/ 145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5" y="0"/>
                      </a:moveTo>
                      <a:lnTo>
                        <a:pt x="4" y="0"/>
                      </a:lnTo>
                      <a:lnTo>
                        <a:pt x="0" y="0"/>
                      </a:lnTo>
                      <a:lnTo>
                        <a:pt x="0" y="4"/>
                      </a:lnTo>
                      <a:lnTo>
                        <a:pt x="0" y="146"/>
                      </a:lnTo>
                      <a:lnTo>
                        <a:pt x="0" y="150"/>
                      </a:lnTo>
                      <a:lnTo>
                        <a:pt x="4" y="150"/>
                      </a:lnTo>
                      <a:lnTo>
                        <a:pt x="145" y="150"/>
                      </a:lnTo>
                      <a:lnTo>
                        <a:pt x="149" y="150"/>
                      </a:lnTo>
                      <a:lnTo>
                        <a:pt x="149" y="146"/>
                      </a:lnTo>
                      <a:lnTo>
                        <a:pt x="149" y="4"/>
                      </a:lnTo>
                      <a:lnTo>
                        <a:pt x="149" y="0"/>
                      </a:lnTo>
                      <a:lnTo>
                        <a:pt x="145" y="0"/>
                      </a:lnTo>
                      <a:close/>
                      <a:moveTo>
                        <a:pt x="145" y="146"/>
                      </a:moveTo>
                      <a:lnTo>
                        <a:pt x="4" y="146"/>
                      </a:lnTo>
                      <a:lnTo>
                        <a:pt x="4" y="4"/>
                      </a:lnTo>
                      <a:lnTo>
                        <a:pt x="145" y="4"/>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1" name="Freeform 78"/>
                <p:cNvSpPr>
                  <a:spLocks/>
                </p:cNvSpPr>
                <p:nvPr/>
              </p:nvSpPr>
              <p:spPr bwMode="auto">
                <a:xfrm>
                  <a:off x="645" y="1613"/>
                  <a:ext cx="105" cy="210"/>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2" name="Rectangle 79"/>
                <p:cNvSpPr>
                  <a:spLocks noChangeArrowheads="1"/>
                </p:cNvSpPr>
                <p:nvPr/>
              </p:nvSpPr>
              <p:spPr bwMode="auto">
                <a:xfrm>
                  <a:off x="655" y="1659"/>
                  <a:ext cx="85" cy="129"/>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3" name="Freeform 80"/>
                <p:cNvSpPr>
                  <a:spLocks/>
                </p:cNvSpPr>
                <p:nvPr/>
              </p:nvSpPr>
              <p:spPr bwMode="auto">
                <a:xfrm>
                  <a:off x="636" y="629"/>
                  <a:ext cx="495" cy="397"/>
                </a:xfrm>
                <a:custGeom>
                  <a:avLst/>
                  <a:gdLst>
                    <a:gd name="T0" fmla="*/ 495 w 495"/>
                    <a:gd name="T1" fmla="*/ 314 h 397"/>
                    <a:gd name="T2" fmla="*/ 495 w 495"/>
                    <a:gd name="T3" fmla="*/ 0 h 397"/>
                    <a:gd name="T4" fmla="*/ 0 w 495"/>
                    <a:gd name="T5" fmla="*/ 0 h 397"/>
                    <a:gd name="T6" fmla="*/ 0 w 495"/>
                    <a:gd name="T7" fmla="*/ 314 h 397"/>
                    <a:gd name="T8" fmla="*/ 234 w 495"/>
                    <a:gd name="T9" fmla="*/ 333 h 397"/>
                    <a:gd name="T10" fmla="*/ 225 w 495"/>
                    <a:gd name="T11" fmla="*/ 386 h 397"/>
                    <a:gd name="T12" fmla="*/ 165 w 495"/>
                    <a:gd name="T13" fmla="*/ 386 h 397"/>
                    <a:gd name="T14" fmla="*/ 165 w 495"/>
                    <a:gd name="T15" fmla="*/ 397 h 397"/>
                    <a:gd name="T16" fmla="*/ 331 w 495"/>
                    <a:gd name="T17" fmla="*/ 397 h 397"/>
                    <a:gd name="T18" fmla="*/ 331 w 495"/>
                    <a:gd name="T19" fmla="*/ 386 h 397"/>
                    <a:gd name="T20" fmla="*/ 270 w 495"/>
                    <a:gd name="T21" fmla="*/ 386 h 397"/>
                    <a:gd name="T22" fmla="*/ 261 w 495"/>
                    <a:gd name="T23" fmla="*/ 333 h 397"/>
                    <a:gd name="T24" fmla="*/ 495 w 495"/>
                    <a:gd name="T25" fmla="*/ 31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397">
                      <a:moveTo>
                        <a:pt x="495" y="314"/>
                      </a:moveTo>
                      <a:lnTo>
                        <a:pt x="495" y="0"/>
                      </a:lnTo>
                      <a:lnTo>
                        <a:pt x="0" y="0"/>
                      </a:lnTo>
                      <a:lnTo>
                        <a:pt x="0" y="314"/>
                      </a:lnTo>
                      <a:lnTo>
                        <a:pt x="234" y="333"/>
                      </a:lnTo>
                      <a:lnTo>
                        <a:pt x="225" y="386"/>
                      </a:lnTo>
                      <a:lnTo>
                        <a:pt x="165" y="386"/>
                      </a:lnTo>
                      <a:lnTo>
                        <a:pt x="165" y="397"/>
                      </a:lnTo>
                      <a:lnTo>
                        <a:pt x="331" y="397"/>
                      </a:lnTo>
                      <a:lnTo>
                        <a:pt x="331" y="386"/>
                      </a:lnTo>
                      <a:lnTo>
                        <a:pt x="270" y="386"/>
                      </a:lnTo>
                      <a:lnTo>
                        <a:pt x="261" y="333"/>
                      </a:lnTo>
                      <a:lnTo>
                        <a:pt x="495" y="3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4" name="Rectangle 81"/>
                <p:cNvSpPr>
                  <a:spLocks noChangeArrowheads="1"/>
                </p:cNvSpPr>
                <p:nvPr/>
              </p:nvSpPr>
              <p:spPr bwMode="auto">
                <a:xfrm>
                  <a:off x="666" y="660"/>
                  <a:ext cx="435" cy="25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5" name="Rectangle 82"/>
                <p:cNvSpPr>
                  <a:spLocks noChangeArrowheads="1"/>
                </p:cNvSpPr>
                <p:nvPr/>
              </p:nvSpPr>
              <p:spPr bwMode="auto">
                <a:xfrm>
                  <a:off x="682" y="989"/>
                  <a:ext cx="129" cy="1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6" name="Rectangle 83"/>
                <p:cNvSpPr>
                  <a:spLocks noChangeArrowheads="1"/>
                </p:cNvSpPr>
                <p:nvPr/>
              </p:nvSpPr>
              <p:spPr bwMode="auto">
                <a:xfrm>
                  <a:off x="675" y="978"/>
                  <a:ext cx="146" cy="14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7" name="Freeform 84"/>
                <p:cNvSpPr>
                  <a:spLocks noEditPoints="1"/>
                </p:cNvSpPr>
                <p:nvPr/>
              </p:nvSpPr>
              <p:spPr bwMode="auto">
                <a:xfrm>
                  <a:off x="674" y="976"/>
                  <a:ext cx="149" cy="149"/>
                </a:xfrm>
                <a:custGeom>
                  <a:avLst/>
                  <a:gdLst>
                    <a:gd name="T0" fmla="*/ 149 w 149"/>
                    <a:gd name="T1" fmla="*/ 0 h 149"/>
                    <a:gd name="T2" fmla="*/ 145 w 149"/>
                    <a:gd name="T3" fmla="*/ 0 h 149"/>
                    <a:gd name="T4" fmla="*/ 3 w 149"/>
                    <a:gd name="T5" fmla="*/ 0 h 149"/>
                    <a:gd name="T6" fmla="*/ 0 w 149"/>
                    <a:gd name="T7" fmla="*/ 0 h 149"/>
                    <a:gd name="T8" fmla="*/ 0 w 149"/>
                    <a:gd name="T9" fmla="*/ 3 h 149"/>
                    <a:gd name="T10" fmla="*/ 0 w 149"/>
                    <a:gd name="T11" fmla="*/ 146 h 149"/>
                    <a:gd name="T12" fmla="*/ 0 w 149"/>
                    <a:gd name="T13" fmla="*/ 149 h 149"/>
                    <a:gd name="T14" fmla="*/ 3 w 149"/>
                    <a:gd name="T15" fmla="*/ 149 h 149"/>
                    <a:gd name="T16" fmla="*/ 145 w 149"/>
                    <a:gd name="T17" fmla="*/ 149 h 149"/>
                    <a:gd name="T18" fmla="*/ 149 w 149"/>
                    <a:gd name="T19" fmla="*/ 149 h 149"/>
                    <a:gd name="T20" fmla="*/ 149 w 149"/>
                    <a:gd name="T21" fmla="*/ 146 h 149"/>
                    <a:gd name="T22" fmla="*/ 149 w 149"/>
                    <a:gd name="T23" fmla="*/ 3 h 149"/>
                    <a:gd name="T24" fmla="*/ 149 w 149"/>
                    <a:gd name="T25" fmla="*/ 0 h 149"/>
                    <a:gd name="T26" fmla="*/ 145 w 149"/>
                    <a:gd name="T27" fmla="*/ 146 h 149"/>
                    <a:gd name="T28" fmla="*/ 3 w 149"/>
                    <a:gd name="T29" fmla="*/ 146 h 149"/>
                    <a:gd name="T30" fmla="*/ 3 w 149"/>
                    <a:gd name="T31" fmla="*/ 3 h 149"/>
                    <a:gd name="T32" fmla="*/ 145 w 149"/>
                    <a:gd name="T33" fmla="*/ 3 h 149"/>
                    <a:gd name="T34" fmla="*/ 145 w 149"/>
                    <a:gd name="T35" fmla="*/ 1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49">
                      <a:moveTo>
                        <a:pt x="149" y="0"/>
                      </a:moveTo>
                      <a:lnTo>
                        <a:pt x="145" y="0"/>
                      </a:lnTo>
                      <a:lnTo>
                        <a:pt x="3" y="0"/>
                      </a:lnTo>
                      <a:lnTo>
                        <a:pt x="0" y="0"/>
                      </a:lnTo>
                      <a:lnTo>
                        <a:pt x="0" y="3"/>
                      </a:lnTo>
                      <a:lnTo>
                        <a:pt x="0" y="146"/>
                      </a:lnTo>
                      <a:lnTo>
                        <a:pt x="0" y="149"/>
                      </a:lnTo>
                      <a:lnTo>
                        <a:pt x="3" y="149"/>
                      </a:lnTo>
                      <a:lnTo>
                        <a:pt x="145" y="149"/>
                      </a:lnTo>
                      <a:lnTo>
                        <a:pt x="149" y="149"/>
                      </a:lnTo>
                      <a:lnTo>
                        <a:pt x="149" y="146"/>
                      </a:lnTo>
                      <a:lnTo>
                        <a:pt x="149" y="3"/>
                      </a:lnTo>
                      <a:lnTo>
                        <a:pt x="149" y="0"/>
                      </a:lnTo>
                      <a:close/>
                      <a:moveTo>
                        <a:pt x="145" y="146"/>
                      </a:moveTo>
                      <a:lnTo>
                        <a:pt x="3" y="146"/>
                      </a:lnTo>
                      <a:lnTo>
                        <a:pt x="3" y="3"/>
                      </a:lnTo>
                      <a:lnTo>
                        <a:pt x="145" y="3"/>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8" name="Freeform 85"/>
                <p:cNvSpPr>
                  <a:spLocks/>
                </p:cNvSpPr>
                <p:nvPr/>
              </p:nvSpPr>
              <p:spPr bwMode="auto">
                <a:xfrm>
                  <a:off x="816" y="1601"/>
                  <a:ext cx="246" cy="153"/>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9" name="Freeform 86"/>
                <p:cNvSpPr>
                  <a:spLocks/>
                </p:cNvSpPr>
                <p:nvPr/>
              </p:nvSpPr>
              <p:spPr bwMode="auto">
                <a:xfrm>
                  <a:off x="900" y="1705"/>
                  <a:ext cx="16" cy="19"/>
                </a:xfrm>
                <a:custGeom>
                  <a:avLst/>
                  <a:gdLst>
                    <a:gd name="T0" fmla="*/ 10 w 16"/>
                    <a:gd name="T1" fmla="*/ 19 h 19"/>
                    <a:gd name="T2" fmla="*/ 0 w 16"/>
                    <a:gd name="T3" fmla="*/ 3 h 19"/>
                    <a:gd name="T4" fmla="*/ 7 w 16"/>
                    <a:gd name="T5" fmla="*/ 0 h 19"/>
                    <a:gd name="T6" fmla="*/ 16 w 16"/>
                    <a:gd name="T7" fmla="*/ 15 h 19"/>
                    <a:gd name="T8" fmla="*/ 10 w 16"/>
                    <a:gd name="T9" fmla="*/ 19 h 19"/>
                  </a:gdLst>
                  <a:ahLst/>
                  <a:cxnLst>
                    <a:cxn ang="0">
                      <a:pos x="T0" y="T1"/>
                    </a:cxn>
                    <a:cxn ang="0">
                      <a:pos x="T2" y="T3"/>
                    </a:cxn>
                    <a:cxn ang="0">
                      <a:pos x="T4" y="T5"/>
                    </a:cxn>
                    <a:cxn ang="0">
                      <a:pos x="T6" y="T7"/>
                    </a:cxn>
                    <a:cxn ang="0">
                      <a:pos x="T8" y="T9"/>
                    </a:cxn>
                  </a:cxnLst>
                  <a:rect l="0" t="0" r="r" b="b"/>
                  <a:pathLst>
                    <a:path w="16" h="19">
                      <a:moveTo>
                        <a:pt x="10" y="19"/>
                      </a:moveTo>
                      <a:lnTo>
                        <a:pt x="0" y="3"/>
                      </a:lnTo>
                      <a:lnTo>
                        <a:pt x="7" y="0"/>
                      </a:lnTo>
                      <a:lnTo>
                        <a:pt x="16" y="15"/>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0" name="Freeform 87"/>
                <p:cNvSpPr>
                  <a:spLocks/>
                </p:cNvSpPr>
                <p:nvPr/>
              </p:nvSpPr>
              <p:spPr bwMode="auto">
                <a:xfrm>
                  <a:off x="1027" y="1653"/>
                  <a:ext cx="15" cy="15"/>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1" name="Freeform 88"/>
                <p:cNvSpPr>
                  <a:spLocks/>
                </p:cNvSpPr>
                <p:nvPr/>
              </p:nvSpPr>
              <p:spPr bwMode="auto">
                <a:xfrm>
                  <a:off x="1027" y="1638"/>
                  <a:ext cx="14" cy="15"/>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2" name="Freeform 89"/>
                <p:cNvSpPr>
                  <a:spLocks/>
                </p:cNvSpPr>
                <p:nvPr/>
              </p:nvSpPr>
              <p:spPr bwMode="auto">
                <a:xfrm>
                  <a:off x="1027" y="1623"/>
                  <a:ext cx="14" cy="16"/>
                </a:xfrm>
                <a:custGeom>
                  <a:avLst/>
                  <a:gdLst>
                    <a:gd name="T0" fmla="*/ 15 w 31"/>
                    <a:gd name="T1" fmla="*/ 0 h 32"/>
                    <a:gd name="T2" fmla="*/ 31 w 31"/>
                    <a:gd name="T3" fmla="*/ 16 h 32"/>
                    <a:gd name="T4" fmla="*/ 15 w 31"/>
                    <a:gd name="T5" fmla="*/ 31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1"/>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3" name="Freeform 90"/>
                <p:cNvSpPr>
                  <a:spLocks/>
                </p:cNvSpPr>
                <p:nvPr/>
              </p:nvSpPr>
              <p:spPr bwMode="auto">
                <a:xfrm>
                  <a:off x="1026" y="1609"/>
                  <a:ext cx="15" cy="14"/>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4" name="Freeform 91"/>
                <p:cNvSpPr>
                  <a:spLocks/>
                </p:cNvSpPr>
                <p:nvPr/>
              </p:nvSpPr>
              <p:spPr bwMode="auto">
                <a:xfrm>
                  <a:off x="1026" y="1594"/>
                  <a:ext cx="15" cy="15"/>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5" name="Freeform 92"/>
                <p:cNvSpPr>
                  <a:spLocks/>
                </p:cNvSpPr>
                <p:nvPr/>
              </p:nvSpPr>
              <p:spPr bwMode="auto">
                <a:xfrm>
                  <a:off x="1062" y="1601"/>
                  <a:ext cx="344" cy="123"/>
                </a:xfrm>
                <a:custGeom>
                  <a:avLst/>
                  <a:gdLst>
                    <a:gd name="T0" fmla="*/ 344 w 344"/>
                    <a:gd name="T1" fmla="*/ 123 h 123"/>
                    <a:gd name="T2" fmla="*/ 0 w 344"/>
                    <a:gd name="T3" fmla="*/ 61 h 123"/>
                    <a:gd name="T4" fmla="*/ 0 w 344"/>
                    <a:gd name="T5" fmla="*/ 0 h 123"/>
                    <a:gd name="T6" fmla="*/ 153 w 344"/>
                    <a:gd name="T7" fmla="*/ 0 h 123"/>
                    <a:gd name="T8" fmla="*/ 344 w 344"/>
                    <a:gd name="T9" fmla="*/ 0 h 123"/>
                    <a:gd name="T10" fmla="*/ 344 w 344"/>
                    <a:gd name="T11" fmla="*/ 123 h 123"/>
                  </a:gdLst>
                  <a:ahLst/>
                  <a:cxnLst>
                    <a:cxn ang="0">
                      <a:pos x="T0" y="T1"/>
                    </a:cxn>
                    <a:cxn ang="0">
                      <a:pos x="T2" y="T3"/>
                    </a:cxn>
                    <a:cxn ang="0">
                      <a:pos x="T4" y="T5"/>
                    </a:cxn>
                    <a:cxn ang="0">
                      <a:pos x="T6" y="T7"/>
                    </a:cxn>
                    <a:cxn ang="0">
                      <a:pos x="T8" y="T9"/>
                    </a:cxn>
                    <a:cxn ang="0">
                      <a:pos x="T10" y="T11"/>
                    </a:cxn>
                  </a:cxnLst>
                  <a:rect l="0" t="0" r="r" b="b"/>
                  <a:pathLst>
                    <a:path w="344" h="123">
                      <a:moveTo>
                        <a:pt x="344" y="123"/>
                      </a:moveTo>
                      <a:lnTo>
                        <a:pt x="0" y="61"/>
                      </a:lnTo>
                      <a:lnTo>
                        <a:pt x="0" y="0"/>
                      </a:lnTo>
                      <a:lnTo>
                        <a:pt x="153" y="0"/>
                      </a:lnTo>
                      <a:lnTo>
                        <a:pt x="344" y="0"/>
                      </a:lnTo>
                      <a:lnTo>
                        <a:pt x="344" y="1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6" name="Rectangle 93"/>
                <p:cNvSpPr>
                  <a:spLocks noChangeArrowheads="1"/>
                </p:cNvSpPr>
                <p:nvPr/>
              </p:nvSpPr>
              <p:spPr bwMode="auto">
                <a:xfrm>
                  <a:off x="1231" y="687"/>
                  <a:ext cx="145" cy="1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7" name="Freeform 94"/>
                <p:cNvSpPr>
                  <a:spLocks noEditPoints="1"/>
                </p:cNvSpPr>
                <p:nvPr/>
              </p:nvSpPr>
              <p:spPr bwMode="auto">
                <a:xfrm>
                  <a:off x="1229" y="685"/>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8" name="Freeform 95"/>
                <p:cNvSpPr>
                  <a:spLocks/>
                </p:cNvSpPr>
                <p:nvPr/>
              </p:nvSpPr>
              <p:spPr bwMode="auto">
                <a:xfrm>
                  <a:off x="1098" y="1033"/>
                  <a:ext cx="340" cy="248"/>
                </a:xfrm>
                <a:custGeom>
                  <a:avLst/>
                  <a:gdLst>
                    <a:gd name="T0" fmla="*/ 63 w 723"/>
                    <a:gd name="T1" fmla="*/ 0 h 528"/>
                    <a:gd name="T2" fmla="*/ 0 w 723"/>
                    <a:gd name="T3" fmla="*/ 62 h 528"/>
                    <a:gd name="T4" fmla="*/ 0 w 723"/>
                    <a:gd name="T5" fmla="*/ 528 h 528"/>
                    <a:gd name="T6" fmla="*/ 63 w 723"/>
                    <a:gd name="T7" fmla="*/ 524 h 528"/>
                    <a:gd name="T8" fmla="*/ 660 w 723"/>
                    <a:gd name="T9" fmla="*/ 524 h 528"/>
                    <a:gd name="T10" fmla="*/ 723 w 723"/>
                    <a:gd name="T11" fmla="*/ 528 h 528"/>
                    <a:gd name="T12" fmla="*/ 723 w 723"/>
                    <a:gd name="T13" fmla="*/ 62 h 528"/>
                    <a:gd name="T14" fmla="*/ 660 w 723"/>
                    <a:gd name="T15" fmla="*/ 0 h 528"/>
                    <a:gd name="T16" fmla="*/ 94 w 723"/>
                    <a:gd name="T17" fmla="*/ 0 h 528"/>
                    <a:gd name="T18" fmla="*/ 63 w 723"/>
                    <a:gd name="T19"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3" h="528">
                      <a:moveTo>
                        <a:pt x="63" y="0"/>
                      </a:moveTo>
                      <a:cubicBezTo>
                        <a:pt x="63" y="0"/>
                        <a:pt x="0" y="0"/>
                        <a:pt x="0" y="62"/>
                      </a:cubicBezTo>
                      <a:cubicBezTo>
                        <a:pt x="0" y="528"/>
                        <a:pt x="0" y="528"/>
                        <a:pt x="0" y="528"/>
                      </a:cubicBezTo>
                      <a:cubicBezTo>
                        <a:pt x="63" y="524"/>
                        <a:pt x="63" y="524"/>
                        <a:pt x="63" y="524"/>
                      </a:cubicBezTo>
                      <a:cubicBezTo>
                        <a:pt x="660" y="524"/>
                        <a:pt x="660" y="524"/>
                        <a:pt x="660" y="524"/>
                      </a:cubicBezTo>
                      <a:cubicBezTo>
                        <a:pt x="723" y="528"/>
                        <a:pt x="723" y="528"/>
                        <a:pt x="723" y="528"/>
                      </a:cubicBezTo>
                      <a:cubicBezTo>
                        <a:pt x="723" y="62"/>
                        <a:pt x="723" y="62"/>
                        <a:pt x="723" y="62"/>
                      </a:cubicBezTo>
                      <a:cubicBezTo>
                        <a:pt x="723" y="62"/>
                        <a:pt x="723" y="0"/>
                        <a:pt x="660" y="0"/>
                      </a:cubicBezTo>
                      <a:cubicBezTo>
                        <a:pt x="94" y="0"/>
                        <a:pt x="94" y="0"/>
                        <a:pt x="94" y="0"/>
                      </a:cubicBezTo>
                      <a:lnTo>
                        <a:pt x="63"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9" name="Freeform 96"/>
                <p:cNvSpPr>
                  <a:spLocks/>
                </p:cNvSpPr>
                <p:nvPr/>
              </p:nvSpPr>
              <p:spPr bwMode="auto">
                <a:xfrm>
                  <a:off x="1113" y="1044"/>
                  <a:ext cx="310" cy="225"/>
                </a:xfrm>
                <a:custGeom>
                  <a:avLst/>
                  <a:gdLst>
                    <a:gd name="T0" fmla="*/ 57 w 657"/>
                    <a:gd name="T1" fmla="*/ 0 h 477"/>
                    <a:gd name="T2" fmla="*/ 0 w 657"/>
                    <a:gd name="T3" fmla="*/ 56 h 477"/>
                    <a:gd name="T4" fmla="*/ 0 w 657"/>
                    <a:gd name="T5" fmla="*/ 420 h 477"/>
                    <a:gd name="T6" fmla="*/ 57 w 657"/>
                    <a:gd name="T7" fmla="*/ 477 h 477"/>
                    <a:gd name="T8" fmla="*/ 74 w 657"/>
                    <a:gd name="T9" fmla="*/ 477 h 477"/>
                    <a:gd name="T10" fmla="*/ 600 w 657"/>
                    <a:gd name="T11" fmla="*/ 477 h 477"/>
                    <a:gd name="T12" fmla="*/ 657 w 657"/>
                    <a:gd name="T13" fmla="*/ 420 h 477"/>
                    <a:gd name="T14" fmla="*/ 657 w 657"/>
                    <a:gd name="T15" fmla="*/ 56 h 477"/>
                    <a:gd name="T16" fmla="*/ 600 w 657"/>
                    <a:gd name="T17" fmla="*/ 0 h 477"/>
                    <a:gd name="T18" fmla="*/ 57 w 657"/>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477">
                      <a:moveTo>
                        <a:pt x="57" y="0"/>
                      </a:moveTo>
                      <a:cubicBezTo>
                        <a:pt x="57" y="0"/>
                        <a:pt x="0" y="0"/>
                        <a:pt x="0" y="56"/>
                      </a:cubicBezTo>
                      <a:cubicBezTo>
                        <a:pt x="0" y="420"/>
                        <a:pt x="0" y="420"/>
                        <a:pt x="0" y="420"/>
                      </a:cubicBezTo>
                      <a:cubicBezTo>
                        <a:pt x="0" y="420"/>
                        <a:pt x="0" y="477"/>
                        <a:pt x="57" y="477"/>
                      </a:cubicBezTo>
                      <a:cubicBezTo>
                        <a:pt x="74" y="477"/>
                        <a:pt x="74" y="477"/>
                        <a:pt x="74" y="477"/>
                      </a:cubicBezTo>
                      <a:cubicBezTo>
                        <a:pt x="600" y="477"/>
                        <a:pt x="600" y="477"/>
                        <a:pt x="600" y="477"/>
                      </a:cubicBezTo>
                      <a:cubicBezTo>
                        <a:pt x="600" y="477"/>
                        <a:pt x="657" y="477"/>
                        <a:pt x="657" y="420"/>
                      </a:cubicBezTo>
                      <a:cubicBezTo>
                        <a:pt x="657" y="56"/>
                        <a:pt x="657" y="56"/>
                        <a:pt x="657" y="56"/>
                      </a:cubicBezTo>
                      <a:cubicBezTo>
                        <a:pt x="657" y="56"/>
                        <a:pt x="657" y="0"/>
                        <a:pt x="600" y="0"/>
                      </a:cubicBezTo>
                      <a:lnTo>
                        <a:pt x="57"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0" name="Freeform 97"/>
                <p:cNvSpPr>
                  <a:spLocks/>
                </p:cNvSpPr>
                <p:nvPr/>
              </p:nvSpPr>
              <p:spPr bwMode="auto">
                <a:xfrm>
                  <a:off x="1030" y="1292"/>
                  <a:ext cx="476" cy="17"/>
                </a:xfrm>
                <a:custGeom>
                  <a:avLst/>
                  <a:gdLst>
                    <a:gd name="T0" fmla="*/ 0 w 1009"/>
                    <a:gd name="T1" fmla="*/ 0 h 36"/>
                    <a:gd name="T2" fmla="*/ 77 w 1009"/>
                    <a:gd name="T3" fmla="*/ 36 h 36"/>
                    <a:gd name="T4" fmla="*/ 932 w 1009"/>
                    <a:gd name="T5" fmla="*/ 36 h 36"/>
                    <a:gd name="T6" fmla="*/ 1009 w 1009"/>
                    <a:gd name="T7" fmla="*/ 0 h 36"/>
                    <a:gd name="T8" fmla="*/ 0 w 1009"/>
                    <a:gd name="T9" fmla="*/ 0 h 36"/>
                  </a:gdLst>
                  <a:ahLst/>
                  <a:cxnLst>
                    <a:cxn ang="0">
                      <a:pos x="T0" y="T1"/>
                    </a:cxn>
                    <a:cxn ang="0">
                      <a:pos x="T2" y="T3"/>
                    </a:cxn>
                    <a:cxn ang="0">
                      <a:pos x="T4" y="T5"/>
                    </a:cxn>
                    <a:cxn ang="0">
                      <a:pos x="T6" y="T7"/>
                    </a:cxn>
                    <a:cxn ang="0">
                      <a:pos x="T8" y="T9"/>
                    </a:cxn>
                  </a:cxnLst>
                  <a:rect l="0" t="0" r="r" b="b"/>
                  <a:pathLst>
                    <a:path w="1009" h="36">
                      <a:moveTo>
                        <a:pt x="0" y="0"/>
                      </a:moveTo>
                      <a:cubicBezTo>
                        <a:pt x="0" y="3"/>
                        <a:pt x="3" y="36"/>
                        <a:pt x="77" y="36"/>
                      </a:cubicBezTo>
                      <a:cubicBezTo>
                        <a:pt x="932" y="36"/>
                        <a:pt x="932" y="36"/>
                        <a:pt x="932" y="36"/>
                      </a:cubicBezTo>
                      <a:cubicBezTo>
                        <a:pt x="932" y="36"/>
                        <a:pt x="1008" y="36"/>
                        <a:pt x="1009" y="0"/>
                      </a:cubicBez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1" name="Freeform 98"/>
                <p:cNvSpPr>
                  <a:spLocks/>
                </p:cNvSpPr>
                <p:nvPr/>
              </p:nvSpPr>
              <p:spPr bwMode="auto">
                <a:xfrm>
                  <a:off x="1030" y="1280"/>
                  <a:ext cx="476" cy="12"/>
                </a:xfrm>
                <a:custGeom>
                  <a:avLst/>
                  <a:gdLst>
                    <a:gd name="T0" fmla="*/ 63 w 476"/>
                    <a:gd name="T1" fmla="*/ 0 h 12"/>
                    <a:gd name="T2" fmla="*/ 0 w 476"/>
                    <a:gd name="T3" fmla="*/ 12 h 12"/>
                    <a:gd name="T4" fmla="*/ 476 w 476"/>
                    <a:gd name="T5" fmla="*/ 12 h 12"/>
                    <a:gd name="T6" fmla="*/ 412 w 476"/>
                    <a:gd name="T7" fmla="*/ 0 h 12"/>
                    <a:gd name="T8" fmla="*/ 63 w 476"/>
                    <a:gd name="T9" fmla="*/ 0 h 12"/>
                  </a:gdLst>
                  <a:ahLst/>
                  <a:cxnLst>
                    <a:cxn ang="0">
                      <a:pos x="T0" y="T1"/>
                    </a:cxn>
                    <a:cxn ang="0">
                      <a:pos x="T2" y="T3"/>
                    </a:cxn>
                    <a:cxn ang="0">
                      <a:pos x="T4" y="T5"/>
                    </a:cxn>
                    <a:cxn ang="0">
                      <a:pos x="T6" y="T7"/>
                    </a:cxn>
                    <a:cxn ang="0">
                      <a:pos x="T8" y="T9"/>
                    </a:cxn>
                  </a:cxnLst>
                  <a:rect l="0" t="0" r="r" b="b"/>
                  <a:pathLst>
                    <a:path w="476" h="12">
                      <a:moveTo>
                        <a:pt x="63" y="0"/>
                      </a:moveTo>
                      <a:lnTo>
                        <a:pt x="0" y="12"/>
                      </a:lnTo>
                      <a:lnTo>
                        <a:pt x="476" y="12"/>
                      </a:lnTo>
                      <a:lnTo>
                        <a:pt x="412" y="0"/>
                      </a:lnTo>
                      <a:lnTo>
                        <a:pt x="63"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2" name="Freeform 99"/>
                <p:cNvSpPr>
                  <a:spLocks/>
                </p:cNvSpPr>
                <p:nvPr/>
              </p:nvSpPr>
              <p:spPr bwMode="auto">
                <a:xfrm>
                  <a:off x="636" y="1170"/>
                  <a:ext cx="310" cy="214"/>
                </a:xfrm>
                <a:custGeom>
                  <a:avLst/>
                  <a:gdLst>
                    <a:gd name="T0" fmla="*/ 310 w 310"/>
                    <a:gd name="T1" fmla="*/ 214 h 214"/>
                    <a:gd name="T2" fmla="*/ 310 w 310"/>
                    <a:gd name="T3" fmla="*/ 0 h 214"/>
                    <a:gd name="T4" fmla="*/ 155 w 310"/>
                    <a:gd name="T5" fmla="*/ 0 h 214"/>
                    <a:gd name="T6" fmla="*/ 0 w 310"/>
                    <a:gd name="T7" fmla="*/ 0 h 214"/>
                    <a:gd name="T8" fmla="*/ 0 w 310"/>
                    <a:gd name="T9" fmla="*/ 214 h 214"/>
                    <a:gd name="T10" fmla="*/ 155 w 310"/>
                    <a:gd name="T11" fmla="*/ 214 h 214"/>
                    <a:gd name="T12" fmla="*/ 310 w 310"/>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310" h="214">
                      <a:moveTo>
                        <a:pt x="310" y="214"/>
                      </a:moveTo>
                      <a:lnTo>
                        <a:pt x="310" y="0"/>
                      </a:lnTo>
                      <a:lnTo>
                        <a:pt x="155" y="0"/>
                      </a:lnTo>
                      <a:lnTo>
                        <a:pt x="0" y="0"/>
                      </a:lnTo>
                      <a:lnTo>
                        <a:pt x="0" y="214"/>
                      </a:lnTo>
                      <a:lnTo>
                        <a:pt x="155" y="214"/>
                      </a:lnTo>
                      <a:lnTo>
                        <a:pt x="310" y="2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3" name="Rectangle 100"/>
                <p:cNvSpPr>
                  <a:spLocks noChangeArrowheads="1"/>
                </p:cNvSpPr>
                <p:nvPr/>
              </p:nvSpPr>
              <p:spPr bwMode="auto">
                <a:xfrm>
                  <a:off x="652" y="1182"/>
                  <a:ext cx="278" cy="1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4" name="Rectangle 101"/>
                <p:cNvSpPr>
                  <a:spLocks noChangeArrowheads="1"/>
                </p:cNvSpPr>
                <p:nvPr/>
              </p:nvSpPr>
              <p:spPr bwMode="auto">
                <a:xfrm>
                  <a:off x="1149" y="1389"/>
                  <a:ext cx="130" cy="1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5" name="Rectangle 102"/>
                <p:cNvSpPr>
                  <a:spLocks noChangeArrowheads="1"/>
                </p:cNvSpPr>
                <p:nvPr/>
              </p:nvSpPr>
              <p:spPr bwMode="auto">
                <a:xfrm>
                  <a:off x="1141" y="1384"/>
                  <a:ext cx="145" cy="146"/>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6" name="Freeform 103"/>
                <p:cNvSpPr>
                  <a:spLocks noEditPoints="1"/>
                </p:cNvSpPr>
                <p:nvPr/>
              </p:nvSpPr>
              <p:spPr bwMode="auto">
                <a:xfrm>
                  <a:off x="1139" y="1382"/>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7" name="Freeform 104"/>
                <p:cNvSpPr>
                  <a:spLocks/>
                </p:cNvSpPr>
                <p:nvPr/>
              </p:nvSpPr>
              <p:spPr bwMode="auto">
                <a:xfrm>
                  <a:off x="599" y="1088"/>
                  <a:ext cx="183" cy="163"/>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8" name="Freeform 105"/>
                <p:cNvSpPr>
                  <a:spLocks/>
                </p:cNvSpPr>
                <p:nvPr/>
              </p:nvSpPr>
              <p:spPr bwMode="auto">
                <a:xfrm>
                  <a:off x="711" y="1233"/>
                  <a:ext cx="90" cy="115"/>
                </a:xfrm>
                <a:custGeom>
                  <a:avLst/>
                  <a:gdLst>
                    <a:gd name="T0" fmla="*/ 0 w 90"/>
                    <a:gd name="T1" fmla="*/ 115 h 115"/>
                    <a:gd name="T2" fmla="*/ 90 w 90"/>
                    <a:gd name="T3" fmla="*/ 115 h 115"/>
                    <a:gd name="T4" fmla="*/ 90 w 90"/>
                    <a:gd name="T5" fmla="*/ 0 h 115"/>
                    <a:gd name="T6" fmla="*/ 13 w 90"/>
                    <a:gd name="T7" fmla="*/ 40 h 115"/>
                    <a:gd name="T8" fmla="*/ 0 w 90"/>
                    <a:gd name="T9" fmla="*/ 115 h 115"/>
                  </a:gdLst>
                  <a:ahLst/>
                  <a:cxnLst>
                    <a:cxn ang="0">
                      <a:pos x="T0" y="T1"/>
                    </a:cxn>
                    <a:cxn ang="0">
                      <a:pos x="T2" y="T3"/>
                    </a:cxn>
                    <a:cxn ang="0">
                      <a:pos x="T4" y="T5"/>
                    </a:cxn>
                    <a:cxn ang="0">
                      <a:pos x="T6" y="T7"/>
                    </a:cxn>
                    <a:cxn ang="0">
                      <a:pos x="T8" y="T9"/>
                    </a:cxn>
                  </a:cxnLst>
                  <a:rect l="0" t="0" r="r" b="b"/>
                  <a:pathLst>
                    <a:path w="90" h="115">
                      <a:moveTo>
                        <a:pt x="0" y="115"/>
                      </a:moveTo>
                      <a:lnTo>
                        <a:pt x="90" y="115"/>
                      </a:lnTo>
                      <a:lnTo>
                        <a:pt x="90" y="0"/>
                      </a:lnTo>
                      <a:lnTo>
                        <a:pt x="13" y="40"/>
                      </a:lnTo>
                      <a:lnTo>
                        <a:pt x="0" y="115"/>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9" name="Freeform 106"/>
                <p:cNvSpPr>
                  <a:spLocks/>
                </p:cNvSpPr>
                <p:nvPr/>
              </p:nvSpPr>
              <p:spPr bwMode="auto">
                <a:xfrm>
                  <a:off x="717" y="1215"/>
                  <a:ext cx="83" cy="57"/>
                </a:xfrm>
                <a:custGeom>
                  <a:avLst/>
                  <a:gdLst>
                    <a:gd name="T0" fmla="*/ 0 w 83"/>
                    <a:gd name="T1" fmla="*/ 38 h 57"/>
                    <a:gd name="T2" fmla="*/ 10 w 83"/>
                    <a:gd name="T3" fmla="*/ 57 h 57"/>
                    <a:gd name="T4" fmla="*/ 83 w 83"/>
                    <a:gd name="T5" fmla="*/ 19 h 57"/>
                    <a:gd name="T6" fmla="*/ 73 w 83"/>
                    <a:gd name="T7" fmla="*/ 0 h 57"/>
                    <a:gd name="T8" fmla="*/ 0 w 83"/>
                    <a:gd name="T9" fmla="*/ 38 h 57"/>
                  </a:gdLst>
                  <a:ahLst/>
                  <a:cxnLst>
                    <a:cxn ang="0">
                      <a:pos x="T0" y="T1"/>
                    </a:cxn>
                    <a:cxn ang="0">
                      <a:pos x="T2" y="T3"/>
                    </a:cxn>
                    <a:cxn ang="0">
                      <a:pos x="T4" y="T5"/>
                    </a:cxn>
                    <a:cxn ang="0">
                      <a:pos x="T6" y="T7"/>
                    </a:cxn>
                    <a:cxn ang="0">
                      <a:pos x="T8" y="T9"/>
                    </a:cxn>
                  </a:cxnLst>
                  <a:rect l="0" t="0" r="r" b="b"/>
                  <a:pathLst>
                    <a:path w="83" h="57">
                      <a:moveTo>
                        <a:pt x="0" y="38"/>
                      </a:moveTo>
                      <a:lnTo>
                        <a:pt x="10" y="57"/>
                      </a:lnTo>
                      <a:lnTo>
                        <a:pt x="83" y="19"/>
                      </a:lnTo>
                      <a:lnTo>
                        <a:pt x="73"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0" name="Freeform 107"/>
                <p:cNvSpPr>
                  <a:spLocks/>
                </p:cNvSpPr>
                <p:nvPr/>
              </p:nvSpPr>
              <p:spPr bwMode="auto">
                <a:xfrm>
                  <a:off x="1096" y="610"/>
                  <a:ext cx="163" cy="184"/>
                </a:xfrm>
                <a:custGeom>
                  <a:avLst/>
                  <a:gdLst>
                    <a:gd name="T0" fmla="*/ 290 w 346"/>
                    <a:gd name="T1" fmla="*/ 57 h 390"/>
                    <a:gd name="T2" fmla="*/ 188 w 346"/>
                    <a:gd name="T3" fmla="*/ 119 h 390"/>
                    <a:gd name="T4" fmla="*/ 269 w 346"/>
                    <a:gd name="T5" fmla="*/ 59 h 390"/>
                    <a:gd name="T6" fmla="*/ 243 w 346"/>
                    <a:gd name="T7" fmla="*/ 26 h 390"/>
                    <a:gd name="T8" fmla="*/ 165 w 346"/>
                    <a:gd name="T9" fmla="*/ 93 h 390"/>
                    <a:gd name="T10" fmla="*/ 222 w 346"/>
                    <a:gd name="T11" fmla="*/ 30 h 390"/>
                    <a:gd name="T12" fmla="*/ 194 w 346"/>
                    <a:gd name="T13" fmla="*/ 0 h 390"/>
                    <a:gd name="T14" fmla="*/ 194 w 346"/>
                    <a:gd name="T15" fmla="*/ 0 h 390"/>
                    <a:gd name="T16" fmla="*/ 143 w 346"/>
                    <a:gd name="T17" fmla="*/ 59 h 390"/>
                    <a:gd name="T18" fmla="*/ 159 w 346"/>
                    <a:gd name="T19" fmla="*/ 16 h 390"/>
                    <a:gd name="T20" fmla="*/ 115 w 346"/>
                    <a:gd name="T21" fmla="*/ 13 h 390"/>
                    <a:gd name="T22" fmla="*/ 18 w 346"/>
                    <a:gd name="T23" fmla="*/ 250 h 390"/>
                    <a:gd name="T24" fmla="*/ 0 w 346"/>
                    <a:gd name="T25" fmla="*/ 261 h 390"/>
                    <a:gd name="T26" fmla="*/ 67 w 346"/>
                    <a:gd name="T27" fmla="*/ 390 h 390"/>
                    <a:gd name="T28" fmla="*/ 218 w 346"/>
                    <a:gd name="T29" fmla="*/ 352 h 390"/>
                    <a:gd name="T30" fmla="*/ 218 w 346"/>
                    <a:gd name="T31" fmla="*/ 352 h 390"/>
                    <a:gd name="T32" fmla="*/ 218 w 346"/>
                    <a:gd name="T33" fmla="*/ 352 h 390"/>
                    <a:gd name="T34" fmla="*/ 246 w 346"/>
                    <a:gd name="T35" fmla="*/ 312 h 390"/>
                    <a:gd name="T36" fmla="*/ 287 w 346"/>
                    <a:gd name="T37" fmla="*/ 253 h 390"/>
                    <a:gd name="T38" fmla="*/ 335 w 346"/>
                    <a:gd name="T39" fmla="*/ 185 h 390"/>
                    <a:gd name="T40" fmla="*/ 277 w 346"/>
                    <a:gd name="T41" fmla="*/ 195 h 390"/>
                    <a:gd name="T42" fmla="*/ 214 w 346"/>
                    <a:gd name="T43" fmla="*/ 285 h 390"/>
                    <a:gd name="T44" fmla="*/ 158 w 346"/>
                    <a:gd name="T45" fmla="*/ 281 h 390"/>
                    <a:gd name="T46" fmla="*/ 185 w 346"/>
                    <a:gd name="T47" fmla="*/ 189 h 390"/>
                    <a:gd name="T48" fmla="*/ 273 w 346"/>
                    <a:gd name="T49" fmla="*/ 108 h 390"/>
                    <a:gd name="T50" fmla="*/ 292 w 346"/>
                    <a:gd name="T51" fmla="*/ 140 h 390"/>
                    <a:gd name="T52" fmla="*/ 346 w 346"/>
                    <a:gd name="T53" fmla="*/ 155 h 390"/>
                    <a:gd name="T54" fmla="*/ 290 w 346"/>
                    <a:gd name="T55" fmla="*/ 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6" h="390">
                      <a:moveTo>
                        <a:pt x="290" y="57"/>
                      </a:moveTo>
                      <a:cubicBezTo>
                        <a:pt x="188" y="119"/>
                        <a:pt x="188" y="119"/>
                        <a:pt x="188" y="119"/>
                      </a:cubicBezTo>
                      <a:cubicBezTo>
                        <a:pt x="269" y="59"/>
                        <a:pt x="269" y="59"/>
                        <a:pt x="269" y="59"/>
                      </a:cubicBezTo>
                      <a:cubicBezTo>
                        <a:pt x="243" y="26"/>
                        <a:pt x="243" y="26"/>
                        <a:pt x="243" y="26"/>
                      </a:cubicBezTo>
                      <a:cubicBezTo>
                        <a:pt x="165" y="93"/>
                        <a:pt x="165" y="93"/>
                        <a:pt x="165" y="93"/>
                      </a:cubicBezTo>
                      <a:cubicBezTo>
                        <a:pt x="222" y="30"/>
                        <a:pt x="222" y="30"/>
                        <a:pt x="222" y="30"/>
                      </a:cubicBezTo>
                      <a:cubicBezTo>
                        <a:pt x="194" y="0"/>
                        <a:pt x="194" y="0"/>
                        <a:pt x="194" y="0"/>
                      </a:cubicBezTo>
                      <a:cubicBezTo>
                        <a:pt x="194" y="0"/>
                        <a:pt x="194" y="0"/>
                        <a:pt x="194" y="0"/>
                      </a:cubicBezTo>
                      <a:cubicBezTo>
                        <a:pt x="143" y="59"/>
                        <a:pt x="143" y="59"/>
                        <a:pt x="143" y="59"/>
                      </a:cubicBezTo>
                      <a:cubicBezTo>
                        <a:pt x="159" y="16"/>
                        <a:pt x="159" y="16"/>
                        <a:pt x="159" y="16"/>
                      </a:cubicBezTo>
                      <a:cubicBezTo>
                        <a:pt x="115" y="13"/>
                        <a:pt x="115" y="13"/>
                        <a:pt x="115" y="13"/>
                      </a:cubicBezTo>
                      <a:cubicBezTo>
                        <a:pt x="18" y="250"/>
                        <a:pt x="18" y="250"/>
                        <a:pt x="18" y="250"/>
                      </a:cubicBezTo>
                      <a:cubicBezTo>
                        <a:pt x="0" y="261"/>
                        <a:pt x="0" y="261"/>
                        <a:pt x="0" y="261"/>
                      </a:cubicBezTo>
                      <a:cubicBezTo>
                        <a:pt x="67" y="390"/>
                        <a:pt x="67" y="390"/>
                        <a:pt x="67" y="390"/>
                      </a:cubicBezTo>
                      <a:cubicBezTo>
                        <a:pt x="218" y="352"/>
                        <a:pt x="218" y="352"/>
                        <a:pt x="218" y="352"/>
                      </a:cubicBezTo>
                      <a:cubicBezTo>
                        <a:pt x="218" y="352"/>
                        <a:pt x="218" y="352"/>
                        <a:pt x="218" y="352"/>
                      </a:cubicBezTo>
                      <a:cubicBezTo>
                        <a:pt x="218" y="352"/>
                        <a:pt x="218" y="352"/>
                        <a:pt x="218" y="352"/>
                      </a:cubicBezTo>
                      <a:cubicBezTo>
                        <a:pt x="246" y="312"/>
                        <a:pt x="246" y="312"/>
                        <a:pt x="246" y="312"/>
                      </a:cubicBezTo>
                      <a:cubicBezTo>
                        <a:pt x="287" y="253"/>
                        <a:pt x="287" y="253"/>
                        <a:pt x="287" y="253"/>
                      </a:cubicBezTo>
                      <a:cubicBezTo>
                        <a:pt x="335" y="185"/>
                        <a:pt x="335" y="185"/>
                        <a:pt x="335" y="185"/>
                      </a:cubicBezTo>
                      <a:cubicBezTo>
                        <a:pt x="317" y="172"/>
                        <a:pt x="290" y="176"/>
                        <a:pt x="277" y="195"/>
                      </a:cubicBezTo>
                      <a:cubicBezTo>
                        <a:pt x="214" y="285"/>
                        <a:pt x="214" y="285"/>
                        <a:pt x="214" y="285"/>
                      </a:cubicBezTo>
                      <a:cubicBezTo>
                        <a:pt x="195" y="308"/>
                        <a:pt x="173" y="304"/>
                        <a:pt x="158" y="281"/>
                      </a:cubicBezTo>
                      <a:cubicBezTo>
                        <a:pt x="128" y="232"/>
                        <a:pt x="185" y="189"/>
                        <a:pt x="185" y="189"/>
                      </a:cubicBezTo>
                      <a:cubicBezTo>
                        <a:pt x="273" y="108"/>
                        <a:pt x="273" y="108"/>
                        <a:pt x="273" y="108"/>
                      </a:cubicBezTo>
                      <a:cubicBezTo>
                        <a:pt x="292" y="140"/>
                        <a:pt x="292" y="140"/>
                        <a:pt x="292" y="140"/>
                      </a:cubicBezTo>
                      <a:cubicBezTo>
                        <a:pt x="303" y="159"/>
                        <a:pt x="327" y="166"/>
                        <a:pt x="346" y="155"/>
                      </a:cubicBezTo>
                      <a:lnTo>
                        <a:pt x="290" y="57"/>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1" name="Freeform 108"/>
                <p:cNvSpPr>
                  <a:spLocks/>
                </p:cNvSpPr>
                <p:nvPr/>
              </p:nvSpPr>
              <p:spPr bwMode="auto">
                <a:xfrm>
                  <a:off x="665" y="660"/>
                  <a:ext cx="448" cy="153"/>
                </a:xfrm>
                <a:custGeom>
                  <a:avLst/>
                  <a:gdLst>
                    <a:gd name="T0" fmla="*/ 0 w 448"/>
                    <a:gd name="T1" fmla="*/ 0 h 153"/>
                    <a:gd name="T2" fmla="*/ 0 w 448"/>
                    <a:gd name="T3" fmla="*/ 153 h 153"/>
                    <a:gd name="T4" fmla="*/ 448 w 448"/>
                    <a:gd name="T5" fmla="*/ 153 h 153"/>
                    <a:gd name="T6" fmla="*/ 409 w 448"/>
                    <a:gd name="T7" fmla="*/ 76 h 153"/>
                    <a:gd name="T8" fmla="*/ 0 w 448"/>
                    <a:gd name="T9" fmla="*/ 0 h 153"/>
                  </a:gdLst>
                  <a:ahLst/>
                  <a:cxnLst>
                    <a:cxn ang="0">
                      <a:pos x="T0" y="T1"/>
                    </a:cxn>
                    <a:cxn ang="0">
                      <a:pos x="T2" y="T3"/>
                    </a:cxn>
                    <a:cxn ang="0">
                      <a:pos x="T4" y="T5"/>
                    </a:cxn>
                    <a:cxn ang="0">
                      <a:pos x="T6" y="T7"/>
                    </a:cxn>
                    <a:cxn ang="0">
                      <a:pos x="T8" y="T9"/>
                    </a:cxn>
                  </a:cxnLst>
                  <a:rect l="0" t="0" r="r" b="b"/>
                  <a:pathLst>
                    <a:path w="448" h="153">
                      <a:moveTo>
                        <a:pt x="0" y="0"/>
                      </a:moveTo>
                      <a:lnTo>
                        <a:pt x="0" y="153"/>
                      </a:lnTo>
                      <a:lnTo>
                        <a:pt x="448" y="153"/>
                      </a:lnTo>
                      <a:lnTo>
                        <a:pt x="409" y="76"/>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2" name="Freeform 109"/>
                <p:cNvSpPr>
                  <a:spLocks/>
                </p:cNvSpPr>
                <p:nvPr/>
              </p:nvSpPr>
              <p:spPr bwMode="auto">
                <a:xfrm>
                  <a:off x="1075" y="729"/>
                  <a:ext cx="56" cy="83"/>
                </a:xfrm>
                <a:custGeom>
                  <a:avLst/>
                  <a:gdLst>
                    <a:gd name="T0" fmla="*/ 19 w 56"/>
                    <a:gd name="T1" fmla="*/ 0 h 83"/>
                    <a:gd name="T2" fmla="*/ 0 w 56"/>
                    <a:gd name="T3" fmla="*/ 10 h 83"/>
                    <a:gd name="T4" fmla="*/ 38 w 56"/>
                    <a:gd name="T5" fmla="*/ 83 h 83"/>
                    <a:gd name="T6" fmla="*/ 56 w 56"/>
                    <a:gd name="T7" fmla="*/ 73 h 83"/>
                    <a:gd name="T8" fmla="*/ 19 w 56"/>
                    <a:gd name="T9" fmla="*/ 0 h 83"/>
                  </a:gdLst>
                  <a:ahLst/>
                  <a:cxnLst>
                    <a:cxn ang="0">
                      <a:pos x="T0" y="T1"/>
                    </a:cxn>
                    <a:cxn ang="0">
                      <a:pos x="T2" y="T3"/>
                    </a:cxn>
                    <a:cxn ang="0">
                      <a:pos x="T4" y="T5"/>
                    </a:cxn>
                    <a:cxn ang="0">
                      <a:pos x="T6" y="T7"/>
                    </a:cxn>
                    <a:cxn ang="0">
                      <a:pos x="T8" y="T9"/>
                    </a:cxn>
                  </a:cxnLst>
                  <a:rect l="0" t="0" r="r" b="b"/>
                  <a:pathLst>
                    <a:path w="56" h="83">
                      <a:moveTo>
                        <a:pt x="19" y="0"/>
                      </a:moveTo>
                      <a:lnTo>
                        <a:pt x="0" y="10"/>
                      </a:lnTo>
                      <a:lnTo>
                        <a:pt x="38" y="83"/>
                      </a:lnTo>
                      <a:lnTo>
                        <a:pt x="56" y="7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3" name="Freeform 110"/>
                <p:cNvSpPr>
                  <a:spLocks/>
                </p:cNvSpPr>
                <p:nvPr/>
              </p:nvSpPr>
              <p:spPr bwMode="auto">
                <a:xfrm>
                  <a:off x="1064" y="1252"/>
                  <a:ext cx="183" cy="163"/>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4" name="Freeform 111"/>
                <p:cNvSpPr>
                  <a:spLocks/>
                </p:cNvSpPr>
                <p:nvPr/>
              </p:nvSpPr>
              <p:spPr bwMode="auto">
                <a:xfrm>
                  <a:off x="1156" y="1044"/>
                  <a:ext cx="111" cy="226"/>
                </a:xfrm>
                <a:custGeom>
                  <a:avLst/>
                  <a:gdLst>
                    <a:gd name="T0" fmla="*/ 0 w 111"/>
                    <a:gd name="T1" fmla="*/ 0 h 226"/>
                    <a:gd name="T2" fmla="*/ 34 w 111"/>
                    <a:gd name="T3" fmla="*/ 186 h 226"/>
                    <a:gd name="T4" fmla="*/ 111 w 111"/>
                    <a:gd name="T5" fmla="*/ 226 h 226"/>
                    <a:gd name="T6" fmla="*/ 111 w 111"/>
                    <a:gd name="T7" fmla="*/ 0 h 226"/>
                    <a:gd name="T8" fmla="*/ 0 w 111"/>
                    <a:gd name="T9" fmla="*/ 0 h 226"/>
                  </a:gdLst>
                  <a:ahLst/>
                  <a:cxnLst>
                    <a:cxn ang="0">
                      <a:pos x="T0" y="T1"/>
                    </a:cxn>
                    <a:cxn ang="0">
                      <a:pos x="T2" y="T3"/>
                    </a:cxn>
                    <a:cxn ang="0">
                      <a:pos x="T4" y="T5"/>
                    </a:cxn>
                    <a:cxn ang="0">
                      <a:pos x="T6" y="T7"/>
                    </a:cxn>
                    <a:cxn ang="0">
                      <a:pos x="T8" y="T9"/>
                    </a:cxn>
                  </a:cxnLst>
                  <a:rect l="0" t="0" r="r" b="b"/>
                  <a:pathLst>
                    <a:path w="111" h="226">
                      <a:moveTo>
                        <a:pt x="0" y="0"/>
                      </a:moveTo>
                      <a:lnTo>
                        <a:pt x="34" y="186"/>
                      </a:lnTo>
                      <a:lnTo>
                        <a:pt x="111" y="226"/>
                      </a:lnTo>
                      <a:lnTo>
                        <a:pt x="111" y="0"/>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5" name="Freeform 112"/>
                <p:cNvSpPr>
                  <a:spLocks/>
                </p:cNvSpPr>
                <p:nvPr/>
              </p:nvSpPr>
              <p:spPr bwMode="auto">
                <a:xfrm>
                  <a:off x="1183" y="1231"/>
                  <a:ext cx="82" cy="57"/>
                </a:xfrm>
                <a:custGeom>
                  <a:avLst/>
                  <a:gdLst>
                    <a:gd name="T0" fmla="*/ 0 w 82"/>
                    <a:gd name="T1" fmla="*/ 19 h 57"/>
                    <a:gd name="T2" fmla="*/ 10 w 82"/>
                    <a:gd name="T3" fmla="*/ 0 h 57"/>
                    <a:gd name="T4" fmla="*/ 82 w 82"/>
                    <a:gd name="T5" fmla="*/ 38 h 57"/>
                    <a:gd name="T6" fmla="*/ 72 w 82"/>
                    <a:gd name="T7" fmla="*/ 57 h 57"/>
                    <a:gd name="T8" fmla="*/ 0 w 82"/>
                    <a:gd name="T9" fmla="*/ 19 h 57"/>
                  </a:gdLst>
                  <a:ahLst/>
                  <a:cxnLst>
                    <a:cxn ang="0">
                      <a:pos x="T0" y="T1"/>
                    </a:cxn>
                    <a:cxn ang="0">
                      <a:pos x="T2" y="T3"/>
                    </a:cxn>
                    <a:cxn ang="0">
                      <a:pos x="T4" y="T5"/>
                    </a:cxn>
                    <a:cxn ang="0">
                      <a:pos x="T6" y="T7"/>
                    </a:cxn>
                    <a:cxn ang="0">
                      <a:pos x="T8" y="T9"/>
                    </a:cxn>
                  </a:cxnLst>
                  <a:rect l="0" t="0" r="r" b="b"/>
                  <a:pathLst>
                    <a:path w="82" h="57">
                      <a:moveTo>
                        <a:pt x="0" y="19"/>
                      </a:moveTo>
                      <a:lnTo>
                        <a:pt x="10" y="0"/>
                      </a:lnTo>
                      <a:lnTo>
                        <a:pt x="82" y="38"/>
                      </a:lnTo>
                      <a:lnTo>
                        <a:pt x="72" y="57"/>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6" name="Freeform 113"/>
                <p:cNvSpPr>
                  <a:spLocks/>
                </p:cNvSpPr>
                <p:nvPr/>
              </p:nvSpPr>
              <p:spPr bwMode="auto">
                <a:xfrm>
                  <a:off x="1180" y="1495"/>
                  <a:ext cx="184" cy="163"/>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7" name="Freeform 114"/>
                <p:cNvSpPr>
                  <a:spLocks/>
                </p:cNvSpPr>
                <p:nvPr/>
              </p:nvSpPr>
              <p:spPr bwMode="auto">
                <a:xfrm>
                  <a:off x="1161" y="1641"/>
                  <a:ext cx="97" cy="149"/>
                </a:xfrm>
                <a:custGeom>
                  <a:avLst/>
                  <a:gdLst>
                    <a:gd name="T0" fmla="*/ 97 w 97"/>
                    <a:gd name="T1" fmla="*/ 149 h 149"/>
                    <a:gd name="T2" fmla="*/ 76 w 97"/>
                    <a:gd name="T3" fmla="*/ 39 h 149"/>
                    <a:gd name="T4" fmla="*/ 0 w 97"/>
                    <a:gd name="T5" fmla="*/ 0 h 149"/>
                    <a:gd name="T6" fmla="*/ 0 w 97"/>
                    <a:gd name="T7" fmla="*/ 149 h 149"/>
                    <a:gd name="T8" fmla="*/ 97 w 97"/>
                    <a:gd name="T9" fmla="*/ 149 h 149"/>
                  </a:gdLst>
                  <a:ahLst/>
                  <a:cxnLst>
                    <a:cxn ang="0">
                      <a:pos x="T0" y="T1"/>
                    </a:cxn>
                    <a:cxn ang="0">
                      <a:pos x="T2" y="T3"/>
                    </a:cxn>
                    <a:cxn ang="0">
                      <a:pos x="T4" y="T5"/>
                    </a:cxn>
                    <a:cxn ang="0">
                      <a:pos x="T6" y="T7"/>
                    </a:cxn>
                    <a:cxn ang="0">
                      <a:pos x="T8" y="T9"/>
                    </a:cxn>
                  </a:cxnLst>
                  <a:rect l="0" t="0" r="r" b="b"/>
                  <a:pathLst>
                    <a:path w="97" h="149">
                      <a:moveTo>
                        <a:pt x="97" y="149"/>
                      </a:moveTo>
                      <a:lnTo>
                        <a:pt x="76" y="39"/>
                      </a:lnTo>
                      <a:lnTo>
                        <a:pt x="0" y="0"/>
                      </a:lnTo>
                      <a:lnTo>
                        <a:pt x="0" y="149"/>
                      </a:lnTo>
                      <a:lnTo>
                        <a:pt x="97" y="149"/>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8" name="Freeform 115"/>
                <p:cNvSpPr>
                  <a:spLocks/>
                </p:cNvSpPr>
                <p:nvPr/>
              </p:nvSpPr>
              <p:spPr bwMode="auto">
                <a:xfrm>
                  <a:off x="1162" y="1623"/>
                  <a:ext cx="83" cy="56"/>
                </a:xfrm>
                <a:custGeom>
                  <a:avLst/>
                  <a:gdLst>
                    <a:gd name="T0" fmla="*/ 83 w 83"/>
                    <a:gd name="T1" fmla="*/ 37 h 56"/>
                    <a:gd name="T2" fmla="*/ 73 w 83"/>
                    <a:gd name="T3" fmla="*/ 56 h 56"/>
                    <a:gd name="T4" fmla="*/ 0 w 83"/>
                    <a:gd name="T5" fmla="*/ 18 h 56"/>
                    <a:gd name="T6" fmla="*/ 10 w 83"/>
                    <a:gd name="T7" fmla="*/ 0 h 56"/>
                    <a:gd name="T8" fmla="*/ 83 w 83"/>
                    <a:gd name="T9" fmla="*/ 37 h 56"/>
                  </a:gdLst>
                  <a:ahLst/>
                  <a:cxnLst>
                    <a:cxn ang="0">
                      <a:pos x="T0" y="T1"/>
                    </a:cxn>
                    <a:cxn ang="0">
                      <a:pos x="T2" y="T3"/>
                    </a:cxn>
                    <a:cxn ang="0">
                      <a:pos x="T4" y="T5"/>
                    </a:cxn>
                    <a:cxn ang="0">
                      <a:pos x="T6" y="T7"/>
                    </a:cxn>
                    <a:cxn ang="0">
                      <a:pos x="T8" y="T9"/>
                    </a:cxn>
                  </a:cxnLst>
                  <a:rect l="0" t="0" r="r" b="b"/>
                  <a:pathLst>
                    <a:path w="83" h="56">
                      <a:moveTo>
                        <a:pt x="83" y="37"/>
                      </a:moveTo>
                      <a:lnTo>
                        <a:pt x="73" y="56"/>
                      </a:lnTo>
                      <a:lnTo>
                        <a:pt x="0" y="18"/>
                      </a:lnTo>
                      <a:lnTo>
                        <a:pt x="10" y="0"/>
                      </a:lnTo>
                      <a:lnTo>
                        <a:pt x="8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9" name="Freeform 116"/>
                <p:cNvSpPr>
                  <a:spLocks/>
                </p:cNvSpPr>
                <p:nvPr/>
              </p:nvSpPr>
              <p:spPr bwMode="auto">
                <a:xfrm>
                  <a:off x="665" y="1570"/>
                  <a:ext cx="109" cy="218"/>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0" name="Freeform 117"/>
                <p:cNvSpPr>
                  <a:spLocks/>
                </p:cNvSpPr>
                <p:nvPr/>
              </p:nvSpPr>
              <p:spPr bwMode="auto">
                <a:xfrm>
                  <a:off x="688" y="1647"/>
                  <a:ext cx="18" cy="8"/>
                </a:xfrm>
                <a:custGeom>
                  <a:avLst/>
                  <a:gdLst>
                    <a:gd name="T0" fmla="*/ 0 w 18"/>
                    <a:gd name="T1" fmla="*/ 0 h 8"/>
                    <a:gd name="T2" fmla="*/ 18 w 18"/>
                    <a:gd name="T3" fmla="*/ 1 h 8"/>
                    <a:gd name="T4" fmla="*/ 17 w 18"/>
                    <a:gd name="T5" fmla="*/ 8 h 8"/>
                    <a:gd name="T6" fmla="*/ 0 w 18"/>
                    <a:gd name="T7" fmla="*/ 7 h 8"/>
                    <a:gd name="T8" fmla="*/ 0 w 18"/>
                    <a:gd name="T9" fmla="*/ 0 h 8"/>
                  </a:gdLst>
                  <a:ahLst/>
                  <a:cxnLst>
                    <a:cxn ang="0">
                      <a:pos x="T0" y="T1"/>
                    </a:cxn>
                    <a:cxn ang="0">
                      <a:pos x="T2" y="T3"/>
                    </a:cxn>
                    <a:cxn ang="0">
                      <a:pos x="T4" y="T5"/>
                    </a:cxn>
                    <a:cxn ang="0">
                      <a:pos x="T6" y="T7"/>
                    </a:cxn>
                    <a:cxn ang="0">
                      <a:pos x="T8" y="T9"/>
                    </a:cxn>
                  </a:cxnLst>
                  <a:rect l="0" t="0" r="r" b="b"/>
                  <a:pathLst>
                    <a:path w="18" h="8">
                      <a:moveTo>
                        <a:pt x="0" y="0"/>
                      </a:moveTo>
                      <a:lnTo>
                        <a:pt x="18" y="1"/>
                      </a:lnTo>
                      <a:lnTo>
                        <a:pt x="17" y="8"/>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1" name="Freeform 118"/>
                <p:cNvSpPr>
                  <a:spLocks/>
                </p:cNvSpPr>
                <p:nvPr/>
              </p:nvSpPr>
              <p:spPr bwMode="auto">
                <a:xfrm>
                  <a:off x="1318" y="744"/>
                  <a:ext cx="154" cy="247"/>
                </a:xfrm>
                <a:custGeom>
                  <a:avLst/>
                  <a:gdLst>
                    <a:gd name="T0" fmla="*/ 0 w 326"/>
                    <a:gd name="T1" fmla="*/ 524 h 524"/>
                    <a:gd name="T2" fmla="*/ 126 w 326"/>
                    <a:gd name="T3" fmla="*/ 524 h 524"/>
                    <a:gd name="T4" fmla="*/ 125 w 326"/>
                    <a:gd name="T5" fmla="*/ 366 h 524"/>
                    <a:gd name="T6" fmla="*/ 291 w 326"/>
                    <a:gd name="T7" fmla="*/ 233 h 524"/>
                    <a:gd name="T8" fmla="*/ 291 w 326"/>
                    <a:gd name="T9" fmla="*/ 233 h 524"/>
                    <a:gd name="T10" fmla="*/ 291 w 326"/>
                    <a:gd name="T11" fmla="*/ 233 h 524"/>
                    <a:gd name="T12" fmla="*/ 326 w 326"/>
                    <a:gd name="T13" fmla="*/ 126 h 524"/>
                    <a:gd name="T14" fmla="*/ 286 w 326"/>
                    <a:gd name="T15" fmla="*/ 146 h 524"/>
                    <a:gd name="T16" fmla="*/ 267 w 326"/>
                    <a:gd name="T17" fmla="*/ 207 h 524"/>
                    <a:gd name="T18" fmla="*/ 238 w 326"/>
                    <a:gd name="T19" fmla="*/ 230 h 524"/>
                    <a:gd name="T20" fmla="*/ 269 w 326"/>
                    <a:gd name="T21" fmla="*/ 176 h 524"/>
                    <a:gd name="T22" fmla="*/ 269 w 326"/>
                    <a:gd name="T23" fmla="*/ 176 h 524"/>
                    <a:gd name="T24" fmla="*/ 298 w 326"/>
                    <a:gd name="T25" fmla="*/ 27 h 524"/>
                    <a:gd name="T26" fmla="*/ 261 w 326"/>
                    <a:gd name="T27" fmla="*/ 53 h 524"/>
                    <a:gd name="T28" fmla="*/ 239 w 326"/>
                    <a:gd name="T29" fmla="*/ 163 h 524"/>
                    <a:gd name="T30" fmla="*/ 207 w 326"/>
                    <a:gd name="T31" fmla="*/ 222 h 524"/>
                    <a:gd name="T32" fmla="*/ 237 w 326"/>
                    <a:gd name="T33" fmla="*/ 146 h 524"/>
                    <a:gd name="T34" fmla="*/ 242 w 326"/>
                    <a:gd name="T35" fmla="*/ 1 h 524"/>
                    <a:gd name="T36" fmla="*/ 210 w 326"/>
                    <a:gd name="T37" fmla="*/ 32 h 524"/>
                    <a:gd name="T38" fmla="*/ 206 w 326"/>
                    <a:gd name="T39" fmla="*/ 135 h 524"/>
                    <a:gd name="T40" fmla="*/ 182 w 326"/>
                    <a:gd name="T41" fmla="*/ 212 h 524"/>
                    <a:gd name="T42" fmla="*/ 202 w 326"/>
                    <a:gd name="T43" fmla="*/ 119 h 524"/>
                    <a:gd name="T44" fmla="*/ 133 w 326"/>
                    <a:gd name="T45" fmla="*/ 85 h 524"/>
                    <a:gd name="T46" fmla="*/ 142 w 326"/>
                    <a:gd name="T47" fmla="*/ 128 h 524"/>
                    <a:gd name="T48" fmla="*/ 169 w 326"/>
                    <a:gd name="T49" fmla="*/ 142 h 524"/>
                    <a:gd name="T50" fmla="*/ 130 w 326"/>
                    <a:gd name="T51" fmla="*/ 232 h 524"/>
                    <a:gd name="T52" fmla="*/ 68 w 326"/>
                    <a:gd name="T53" fmla="*/ 277 h 524"/>
                    <a:gd name="T54" fmla="*/ 55 w 326"/>
                    <a:gd name="T55" fmla="*/ 238 h 524"/>
                    <a:gd name="T56" fmla="*/ 106 w 326"/>
                    <a:gd name="T57" fmla="*/ 167 h 524"/>
                    <a:gd name="T58" fmla="*/ 94 w 326"/>
                    <a:gd name="T59" fmla="*/ 119 h 524"/>
                    <a:gd name="T60" fmla="*/ 0 w 326"/>
                    <a:gd name="T61" fmla="*/ 249 h 524"/>
                    <a:gd name="T62" fmla="*/ 0 w 326"/>
                    <a:gd name="T63"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6" h="524">
                      <a:moveTo>
                        <a:pt x="0" y="524"/>
                      </a:moveTo>
                      <a:cubicBezTo>
                        <a:pt x="126" y="524"/>
                        <a:pt x="126" y="524"/>
                        <a:pt x="126" y="524"/>
                      </a:cubicBezTo>
                      <a:cubicBezTo>
                        <a:pt x="125" y="366"/>
                        <a:pt x="125" y="366"/>
                        <a:pt x="125" y="366"/>
                      </a:cubicBezTo>
                      <a:cubicBezTo>
                        <a:pt x="291" y="233"/>
                        <a:pt x="291" y="233"/>
                        <a:pt x="291" y="233"/>
                      </a:cubicBezTo>
                      <a:cubicBezTo>
                        <a:pt x="291" y="233"/>
                        <a:pt x="291" y="233"/>
                        <a:pt x="291" y="233"/>
                      </a:cubicBezTo>
                      <a:cubicBezTo>
                        <a:pt x="291" y="233"/>
                        <a:pt x="291" y="233"/>
                        <a:pt x="291" y="233"/>
                      </a:cubicBezTo>
                      <a:cubicBezTo>
                        <a:pt x="326" y="126"/>
                        <a:pt x="326" y="126"/>
                        <a:pt x="326" y="126"/>
                      </a:cubicBezTo>
                      <a:cubicBezTo>
                        <a:pt x="310" y="120"/>
                        <a:pt x="292" y="129"/>
                        <a:pt x="286" y="146"/>
                      </a:cubicBezTo>
                      <a:cubicBezTo>
                        <a:pt x="267" y="207"/>
                        <a:pt x="267" y="207"/>
                        <a:pt x="267" y="207"/>
                      </a:cubicBezTo>
                      <a:cubicBezTo>
                        <a:pt x="238" y="230"/>
                        <a:pt x="238" y="230"/>
                        <a:pt x="238" y="230"/>
                      </a:cubicBezTo>
                      <a:cubicBezTo>
                        <a:pt x="269" y="176"/>
                        <a:pt x="269" y="176"/>
                        <a:pt x="269" y="176"/>
                      </a:cubicBezTo>
                      <a:cubicBezTo>
                        <a:pt x="269" y="176"/>
                        <a:pt x="269" y="176"/>
                        <a:pt x="269" y="176"/>
                      </a:cubicBezTo>
                      <a:cubicBezTo>
                        <a:pt x="298" y="27"/>
                        <a:pt x="298" y="27"/>
                        <a:pt x="298" y="27"/>
                      </a:cubicBezTo>
                      <a:cubicBezTo>
                        <a:pt x="280" y="24"/>
                        <a:pt x="264" y="35"/>
                        <a:pt x="261" y="53"/>
                      </a:cubicBezTo>
                      <a:cubicBezTo>
                        <a:pt x="239" y="163"/>
                        <a:pt x="239" y="163"/>
                        <a:pt x="239" y="163"/>
                      </a:cubicBezTo>
                      <a:cubicBezTo>
                        <a:pt x="207" y="222"/>
                        <a:pt x="207" y="222"/>
                        <a:pt x="207" y="222"/>
                      </a:cubicBezTo>
                      <a:cubicBezTo>
                        <a:pt x="237" y="146"/>
                        <a:pt x="237" y="146"/>
                        <a:pt x="237" y="146"/>
                      </a:cubicBezTo>
                      <a:cubicBezTo>
                        <a:pt x="242" y="1"/>
                        <a:pt x="242" y="1"/>
                        <a:pt x="242" y="1"/>
                      </a:cubicBezTo>
                      <a:cubicBezTo>
                        <a:pt x="225" y="0"/>
                        <a:pt x="210" y="14"/>
                        <a:pt x="210" y="32"/>
                      </a:cubicBezTo>
                      <a:cubicBezTo>
                        <a:pt x="206" y="135"/>
                        <a:pt x="206" y="135"/>
                        <a:pt x="206" y="135"/>
                      </a:cubicBezTo>
                      <a:cubicBezTo>
                        <a:pt x="182" y="212"/>
                        <a:pt x="182" y="212"/>
                        <a:pt x="182" y="212"/>
                      </a:cubicBezTo>
                      <a:cubicBezTo>
                        <a:pt x="202" y="119"/>
                        <a:pt x="202" y="119"/>
                        <a:pt x="202" y="119"/>
                      </a:cubicBezTo>
                      <a:cubicBezTo>
                        <a:pt x="133" y="85"/>
                        <a:pt x="133" y="85"/>
                        <a:pt x="133" y="85"/>
                      </a:cubicBezTo>
                      <a:cubicBezTo>
                        <a:pt x="123" y="99"/>
                        <a:pt x="127" y="119"/>
                        <a:pt x="142" y="128"/>
                      </a:cubicBezTo>
                      <a:cubicBezTo>
                        <a:pt x="169" y="142"/>
                        <a:pt x="169" y="142"/>
                        <a:pt x="169" y="142"/>
                      </a:cubicBezTo>
                      <a:cubicBezTo>
                        <a:pt x="130" y="232"/>
                        <a:pt x="130" y="232"/>
                        <a:pt x="130" y="232"/>
                      </a:cubicBezTo>
                      <a:cubicBezTo>
                        <a:pt x="130" y="232"/>
                        <a:pt x="113" y="286"/>
                        <a:pt x="68" y="277"/>
                      </a:cubicBezTo>
                      <a:cubicBezTo>
                        <a:pt x="59" y="253"/>
                        <a:pt x="55" y="238"/>
                        <a:pt x="55" y="238"/>
                      </a:cubicBezTo>
                      <a:cubicBezTo>
                        <a:pt x="106" y="167"/>
                        <a:pt x="106" y="167"/>
                        <a:pt x="106" y="167"/>
                      </a:cubicBezTo>
                      <a:cubicBezTo>
                        <a:pt x="117" y="152"/>
                        <a:pt x="109" y="129"/>
                        <a:pt x="94" y="119"/>
                      </a:cubicBezTo>
                      <a:cubicBezTo>
                        <a:pt x="0" y="249"/>
                        <a:pt x="0" y="249"/>
                        <a:pt x="0" y="249"/>
                      </a:cubicBezTo>
                      <a:lnTo>
                        <a:pt x="0" y="5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2" name="Freeform 119"/>
                <p:cNvSpPr>
                  <a:spLocks/>
                </p:cNvSpPr>
                <p:nvPr/>
              </p:nvSpPr>
              <p:spPr bwMode="auto">
                <a:xfrm>
                  <a:off x="1422" y="829"/>
                  <a:ext cx="19" cy="16"/>
                </a:xfrm>
                <a:custGeom>
                  <a:avLst/>
                  <a:gdLst>
                    <a:gd name="T0" fmla="*/ 19 w 19"/>
                    <a:gd name="T1" fmla="*/ 10 h 16"/>
                    <a:gd name="T2" fmla="*/ 3 w 19"/>
                    <a:gd name="T3" fmla="*/ 0 h 16"/>
                    <a:gd name="T4" fmla="*/ 0 w 19"/>
                    <a:gd name="T5" fmla="*/ 6 h 16"/>
                    <a:gd name="T6" fmla="*/ 15 w 19"/>
                    <a:gd name="T7" fmla="*/ 16 h 16"/>
                    <a:gd name="T8" fmla="*/ 19 w 19"/>
                    <a:gd name="T9" fmla="*/ 10 h 16"/>
                  </a:gdLst>
                  <a:ahLst/>
                  <a:cxnLst>
                    <a:cxn ang="0">
                      <a:pos x="T0" y="T1"/>
                    </a:cxn>
                    <a:cxn ang="0">
                      <a:pos x="T2" y="T3"/>
                    </a:cxn>
                    <a:cxn ang="0">
                      <a:pos x="T4" y="T5"/>
                    </a:cxn>
                    <a:cxn ang="0">
                      <a:pos x="T6" y="T7"/>
                    </a:cxn>
                    <a:cxn ang="0">
                      <a:pos x="T8" y="T9"/>
                    </a:cxn>
                  </a:cxnLst>
                  <a:rect l="0" t="0" r="r" b="b"/>
                  <a:pathLst>
                    <a:path w="19" h="16">
                      <a:moveTo>
                        <a:pt x="19" y="10"/>
                      </a:moveTo>
                      <a:lnTo>
                        <a:pt x="3" y="0"/>
                      </a:lnTo>
                      <a:lnTo>
                        <a:pt x="0" y="6"/>
                      </a:lnTo>
                      <a:lnTo>
                        <a:pt x="15" y="16"/>
                      </a:lnTo>
                      <a:lnTo>
                        <a:pt x="1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3" name="Freeform 120"/>
                <p:cNvSpPr>
                  <a:spLocks noEditPoints="1"/>
                </p:cNvSpPr>
                <p:nvPr/>
              </p:nvSpPr>
              <p:spPr bwMode="auto">
                <a:xfrm>
                  <a:off x="1311" y="955"/>
                  <a:ext cx="74" cy="15"/>
                </a:xfrm>
                <a:custGeom>
                  <a:avLst/>
                  <a:gdLst>
                    <a:gd name="T0" fmla="*/ 32 w 157"/>
                    <a:gd name="T1" fmla="*/ 16 h 33"/>
                    <a:gd name="T2" fmla="*/ 16 w 157"/>
                    <a:gd name="T3" fmla="*/ 0 h 33"/>
                    <a:gd name="T4" fmla="*/ 0 w 157"/>
                    <a:gd name="T5" fmla="*/ 16 h 33"/>
                    <a:gd name="T6" fmla="*/ 16 w 157"/>
                    <a:gd name="T7" fmla="*/ 31 h 33"/>
                    <a:gd name="T8" fmla="*/ 32 w 157"/>
                    <a:gd name="T9" fmla="*/ 16 h 33"/>
                    <a:gd name="T10" fmla="*/ 63 w 157"/>
                    <a:gd name="T11" fmla="*/ 16 h 33"/>
                    <a:gd name="T12" fmla="*/ 47 w 157"/>
                    <a:gd name="T13" fmla="*/ 0 h 33"/>
                    <a:gd name="T14" fmla="*/ 32 w 157"/>
                    <a:gd name="T15" fmla="*/ 16 h 33"/>
                    <a:gd name="T16" fmla="*/ 47 w 157"/>
                    <a:gd name="T17" fmla="*/ 32 h 33"/>
                    <a:gd name="T18" fmla="*/ 63 w 157"/>
                    <a:gd name="T19" fmla="*/ 16 h 33"/>
                    <a:gd name="T20" fmla="*/ 94 w 157"/>
                    <a:gd name="T21" fmla="*/ 17 h 33"/>
                    <a:gd name="T22" fmla="*/ 79 w 157"/>
                    <a:gd name="T23" fmla="*/ 1 h 33"/>
                    <a:gd name="T24" fmla="*/ 63 w 157"/>
                    <a:gd name="T25" fmla="*/ 16 h 33"/>
                    <a:gd name="T26" fmla="*/ 78 w 157"/>
                    <a:gd name="T27" fmla="*/ 32 h 33"/>
                    <a:gd name="T28" fmla="*/ 94 w 157"/>
                    <a:gd name="T29" fmla="*/ 17 h 33"/>
                    <a:gd name="T30" fmla="*/ 126 w 157"/>
                    <a:gd name="T31" fmla="*/ 17 h 33"/>
                    <a:gd name="T32" fmla="*/ 110 w 157"/>
                    <a:gd name="T33" fmla="*/ 1 h 33"/>
                    <a:gd name="T34" fmla="*/ 94 w 157"/>
                    <a:gd name="T35" fmla="*/ 17 h 33"/>
                    <a:gd name="T36" fmla="*/ 110 w 157"/>
                    <a:gd name="T37" fmla="*/ 32 h 33"/>
                    <a:gd name="T38" fmla="*/ 126 w 157"/>
                    <a:gd name="T39" fmla="*/ 17 h 33"/>
                    <a:gd name="T40" fmla="*/ 157 w 157"/>
                    <a:gd name="T41" fmla="*/ 17 h 33"/>
                    <a:gd name="T42" fmla="*/ 141 w 157"/>
                    <a:gd name="T43" fmla="*/ 1 h 33"/>
                    <a:gd name="T44" fmla="*/ 126 w 157"/>
                    <a:gd name="T45" fmla="*/ 17 h 33"/>
                    <a:gd name="T46" fmla="*/ 141 w 157"/>
                    <a:gd name="T47" fmla="*/ 33 h 33"/>
                    <a:gd name="T48" fmla="*/ 157 w 157"/>
                    <a:gd name="T4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33">
                      <a:moveTo>
                        <a:pt x="32" y="16"/>
                      </a:moveTo>
                      <a:cubicBezTo>
                        <a:pt x="32" y="7"/>
                        <a:pt x="25" y="0"/>
                        <a:pt x="16" y="0"/>
                      </a:cubicBezTo>
                      <a:cubicBezTo>
                        <a:pt x="8" y="0"/>
                        <a:pt x="0" y="7"/>
                        <a:pt x="0" y="16"/>
                      </a:cubicBezTo>
                      <a:cubicBezTo>
                        <a:pt x="0" y="24"/>
                        <a:pt x="7" y="31"/>
                        <a:pt x="16" y="31"/>
                      </a:cubicBezTo>
                      <a:cubicBezTo>
                        <a:pt x="25" y="32"/>
                        <a:pt x="32" y="25"/>
                        <a:pt x="32" y="16"/>
                      </a:cubicBezTo>
                      <a:moveTo>
                        <a:pt x="63" y="16"/>
                      </a:moveTo>
                      <a:cubicBezTo>
                        <a:pt x="63" y="8"/>
                        <a:pt x="56" y="1"/>
                        <a:pt x="47" y="0"/>
                      </a:cubicBezTo>
                      <a:cubicBezTo>
                        <a:pt x="39" y="0"/>
                        <a:pt x="32" y="7"/>
                        <a:pt x="32" y="16"/>
                      </a:cubicBezTo>
                      <a:cubicBezTo>
                        <a:pt x="32" y="25"/>
                        <a:pt x="39" y="32"/>
                        <a:pt x="47" y="32"/>
                      </a:cubicBezTo>
                      <a:cubicBezTo>
                        <a:pt x="56" y="32"/>
                        <a:pt x="63" y="25"/>
                        <a:pt x="63" y="16"/>
                      </a:cubicBezTo>
                      <a:moveTo>
                        <a:pt x="94" y="17"/>
                      </a:moveTo>
                      <a:cubicBezTo>
                        <a:pt x="94" y="8"/>
                        <a:pt x="87" y="1"/>
                        <a:pt x="79" y="1"/>
                      </a:cubicBezTo>
                      <a:cubicBezTo>
                        <a:pt x="70" y="1"/>
                        <a:pt x="63" y="8"/>
                        <a:pt x="63" y="16"/>
                      </a:cubicBezTo>
                      <a:cubicBezTo>
                        <a:pt x="63" y="25"/>
                        <a:pt x="70" y="32"/>
                        <a:pt x="78" y="32"/>
                      </a:cubicBezTo>
                      <a:cubicBezTo>
                        <a:pt x="87" y="32"/>
                        <a:pt x="94" y="25"/>
                        <a:pt x="94" y="17"/>
                      </a:cubicBezTo>
                      <a:moveTo>
                        <a:pt x="126" y="17"/>
                      </a:moveTo>
                      <a:cubicBezTo>
                        <a:pt x="126" y="8"/>
                        <a:pt x="119" y="1"/>
                        <a:pt x="110" y="1"/>
                      </a:cubicBezTo>
                      <a:cubicBezTo>
                        <a:pt x="101" y="1"/>
                        <a:pt x="94" y="8"/>
                        <a:pt x="94" y="17"/>
                      </a:cubicBezTo>
                      <a:cubicBezTo>
                        <a:pt x="94" y="25"/>
                        <a:pt x="101" y="32"/>
                        <a:pt x="110" y="32"/>
                      </a:cubicBezTo>
                      <a:cubicBezTo>
                        <a:pt x="118" y="32"/>
                        <a:pt x="125" y="25"/>
                        <a:pt x="126" y="17"/>
                      </a:cubicBezTo>
                      <a:moveTo>
                        <a:pt x="157" y="17"/>
                      </a:moveTo>
                      <a:cubicBezTo>
                        <a:pt x="157" y="8"/>
                        <a:pt x="150" y="1"/>
                        <a:pt x="141" y="1"/>
                      </a:cubicBezTo>
                      <a:cubicBezTo>
                        <a:pt x="133" y="1"/>
                        <a:pt x="126" y="8"/>
                        <a:pt x="126" y="17"/>
                      </a:cubicBezTo>
                      <a:cubicBezTo>
                        <a:pt x="125" y="25"/>
                        <a:pt x="132" y="32"/>
                        <a:pt x="141" y="33"/>
                      </a:cubicBezTo>
                      <a:cubicBezTo>
                        <a:pt x="150" y="33"/>
                        <a:pt x="157" y="26"/>
                        <a:pt x="15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4" name="Freeform 121"/>
                <p:cNvSpPr>
                  <a:spLocks/>
                </p:cNvSpPr>
                <p:nvPr/>
              </p:nvSpPr>
              <p:spPr bwMode="auto">
                <a:xfrm>
                  <a:off x="1318" y="991"/>
                  <a:ext cx="110" cy="278"/>
                </a:xfrm>
                <a:custGeom>
                  <a:avLst/>
                  <a:gdLst>
                    <a:gd name="T0" fmla="*/ 130 w 233"/>
                    <a:gd name="T1" fmla="*/ 0 h 590"/>
                    <a:gd name="T2" fmla="*/ 0 w 233"/>
                    <a:gd name="T3" fmla="*/ 0 h 590"/>
                    <a:gd name="T4" fmla="*/ 0 w 233"/>
                    <a:gd name="T5" fmla="*/ 324 h 590"/>
                    <a:gd name="T6" fmla="*/ 0 w 233"/>
                    <a:gd name="T7" fmla="*/ 590 h 590"/>
                    <a:gd name="T8" fmla="*/ 196 w 233"/>
                    <a:gd name="T9" fmla="*/ 590 h 590"/>
                    <a:gd name="T10" fmla="*/ 233 w 233"/>
                    <a:gd name="T11" fmla="*/ 578 h 590"/>
                    <a:gd name="T12" fmla="*/ 130 w 233"/>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33" h="590">
                      <a:moveTo>
                        <a:pt x="130" y="0"/>
                      </a:moveTo>
                      <a:cubicBezTo>
                        <a:pt x="0" y="0"/>
                        <a:pt x="0" y="0"/>
                        <a:pt x="0" y="0"/>
                      </a:cubicBezTo>
                      <a:cubicBezTo>
                        <a:pt x="0" y="324"/>
                        <a:pt x="0" y="324"/>
                        <a:pt x="0" y="324"/>
                      </a:cubicBezTo>
                      <a:cubicBezTo>
                        <a:pt x="0" y="590"/>
                        <a:pt x="0" y="590"/>
                        <a:pt x="0" y="590"/>
                      </a:cubicBezTo>
                      <a:cubicBezTo>
                        <a:pt x="196" y="590"/>
                        <a:pt x="196" y="590"/>
                        <a:pt x="196" y="590"/>
                      </a:cubicBezTo>
                      <a:cubicBezTo>
                        <a:pt x="196" y="590"/>
                        <a:pt x="217" y="590"/>
                        <a:pt x="233" y="578"/>
                      </a:cubicBezTo>
                      <a:lnTo>
                        <a:pt x="13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5" name="Freeform 122"/>
                <p:cNvSpPr>
                  <a:spLocks/>
                </p:cNvSpPr>
                <p:nvPr/>
              </p:nvSpPr>
              <p:spPr bwMode="auto">
                <a:xfrm>
                  <a:off x="748" y="786"/>
                  <a:ext cx="154" cy="246"/>
                </a:xfrm>
                <a:custGeom>
                  <a:avLst/>
                  <a:gdLst>
                    <a:gd name="T0" fmla="*/ 0 w 327"/>
                    <a:gd name="T1" fmla="*/ 0 h 523"/>
                    <a:gd name="T2" fmla="*/ 127 w 327"/>
                    <a:gd name="T3" fmla="*/ 0 h 523"/>
                    <a:gd name="T4" fmla="*/ 125 w 327"/>
                    <a:gd name="T5" fmla="*/ 157 h 523"/>
                    <a:gd name="T6" fmla="*/ 292 w 327"/>
                    <a:gd name="T7" fmla="*/ 291 h 523"/>
                    <a:gd name="T8" fmla="*/ 292 w 327"/>
                    <a:gd name="T9" fmla="*/ 291 h 523"/>
                    <a:gd name="T10" fmla="*/ 292 w 327"/>
                    <a:gd name="T11" fmla="*/ 291 h 523"/>
                    <a:gd name="T12" fmla="*/ 327 w 327"/>
                    <a:gd name="T13" fmla="*/ 397 h 523"/>
                    <a:gd name="T14" fmla="*/ 287 w 327"/>
                    <a:gd name="T15" fmla="*/ 377 h 523"/>
                    <a:gd name="T16" fmla="*/ 267 w 327"/>
                    <a:gd name="T17" fmla="*/ 316 h 523"/>
                    <a:gd name="T18" fmla="*/ 239 w 327"/>
                    <a:gd name="T19" fmla="*/ 293 h 523"/>
                    <a:gd name="T20" fmla="*/ 270 w 327"/>
                    <a:gd name="T21" fmla="*/ 347 h 523"/>
                    <a:gd name="T22" fmla="*/ 270 w 327"/>
                    <a:gd name="T23" fmla="*/ 347 h 523"/>
                    <a:gd name="T24" fmla="*/ 298 w 327"/>
                    <a:gd name="T25" fmla="*/ 496 h 523"/>
                    <a:gd name="T26" fmla="*/ 261 w 327"/>
                    <a:gd name="T27" fmla="*/ 471 h 523"/>
                    <a:gd name="T28" fmla="*/ 240 w 327"/>
                    <a:gd name="T29" fmla="*/ 360 h 523"/>
                    <a:gd name="T30" fmla="*/ 208 w 327"/>
                    <a:gd name="T31" fmla="*/ 301 h 523"/>
                    <a:gd name="T32" fmla="*/ 238 w 327"/>
                    <a:gd name="T33" fmla="*/ 377 h 523"/>
                    <a:gd name="T34" fmla="*/ 243 w 327"/>
                    <a:gd name="T35" fmla="*/ 522 h 523"/>
                    <a:gd name="T36" fmla="*/ 210 w 327"/>
                    <a:gd name="T37" fmla="*/ 492 h 523"/>
                    <a:gd name="T38" fmla="*/ 207 w 327"/>
                    <a:gd name="T39" fmla="*/ 388 h 523"/>
                    <a:gd name="T40" fmla="*/ 182 w 327"/>
                    <a:gd name="T41" fmla="*/ 312 h 523"/>
                    <a:gd name="T42" fmla="*/ 202 w 327"/>
                    <a:gd name="T43" fmla="*/ 404 h 523"/>
                    <a:gd name="T44" fmla="*/ 133 w 327"/>
                    <a:gd name="T45" fmla="*/ 439 h 523"/>
                    <a:gd name="T46" fmla="*/ 142 w 327"/>
                    <a:gd name="T47" fmla="*/ 395 h 523"/>
                    <a:gd name="T48" fmla="*/ 169 w 327"/>
                    <a:gd name="T49" fmla="*/ 381 h 523"/>
                    <a:gd name="T50" fmla="*/ 131 w 327"/>
                    <a:gd name="T51" fmla="*/ 291 h 523"/>
                    <a:gd name="T52" fmla="*/ 69 w 327"/>
                    <a:gd name="T53" fmla="*/ 246 h 523"/>
                    <a:gd name="T54" fmla="*/ 56 w 327"/>
                    <a:gd name="T55" fmla="*/ 285 h 523"/>
                    <a:gd name="T56" fmla="*/ 106 w 327"/>
                    <a:gd name="T57" fmla="*/ 356 h 523"/>
                    <a:gd name="T58" fmla="*/ 94 w 327"/>
                    <a:gd name="T59" fmla="*/ 404 h 523"/>
                    <a:gd name="T60" fmla="*/ 0 w 327"/>
                    <a:gd name="T61" fmla="*/ 274 h 523"/>
                    <a:gd name="T62" fmla="*/ 0 w 327"/>
                    <a:gd name="T6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523">
                      <a:moveTo>
                        <a:pt x="0" y="0"/>
                      </a:moveTo>
                      <a:cubicBezTo>
                        <a:pt x="127" y="0"/>
                        <a:pt x="127" y="0"/>
                        <a:pt x="127" y="0"/>
                      </a:cubicBezTo>
                      <a:cubicBezTo>
                        <a:pt x="125" y="157"/>
                        <a:pt x="125" y="157"/>
                        <a:pt x="125" y="157"/>
                      </a:cubicBezTo>
                      <a:cubicBezTo>
                        <a:pt x="292" y="291"/>
                        <a:pt x="292" y="291"/>
                        <a:pt x="292" y="291"/>
                      </a:cubicBezTo>
                      <a:cubicBezTo>
                        <a:pt x="292" y="291"/>
                        <a:pt x="292" y="291"/>
                        <a:pt x="292" y="291"/>
                      </a:cubicBezTo>
                      <a:cubicBezTo>
                        <a:pt x="292" y="291"/>
                        <a:pt x="292" y="291"/>
                        <a:pt x="292" y="291"/>
                      </a:cubicBezTo>
                      <a:cubicBezTo>
                        <a:pt x="327" y="397"/>
                        <a:pt x="327" y="397"/>
                        <a:pt x="327" y="397"/>
                      </a:cubicBezTo>
                      <a:cubicBezTo>
                        <a:pt x="310" y="403"/>
                        <a:pt x="292" y="394"/>
                        <a:pt x="287" y="377"/>
                      </a:cubicBezTo>
                      <a:cubicBezTo>
                        <a:pt x="267" y="316"/>
                        <a:pt x="267" y="316"/>
                        <a:pt x="267" y="316"/>
                      </a:cubicBezTo>
                      <a:cubicBezTo>
                        <a:pt x="239" y="293"/>
                        <a:pt x="239" y="293"/>
                        <a:pt x="239" y="293"/>
                      </a:cubicBezTo>
                      <a:cubicBezTo>
                        <a:pt x="270" y="347"/>
                        <a:pt x="270" y="347"/>
                        <a:pt x="270" y="347"/>
                      </a:cubicBezTo>
                      <a:cubicBezTo>
                        <a:pt x="270" y="347"/>
                        <a:pt x="270" y="347"/>
                        <a:pt x="270" y="347"/>
                      </a:cubicBezTo>
                      <a:cubicBezTo>
                        <a:pt x="298" y="496"/>
                        <a:pt x="298" y="496"/>
                        <a:pt x="298" y="496"/>
                      </a:cubicBezTo>
                      <a:cubicBezTo>
                        <a:pt x="281" y="499"/>
                        <a:pt x="265" y="488"/>
                        <a:pt x="261" y="471"/>
                      </a:cubicBezTo>
                      <a:cubicBezTo>
                        <a:pt x="240" y="360"/>
                        <a:pt x="240" y="360"/>
                        <a:pt x="240" y="360"/>
                      </a:cubicBezTo>
                      <a:cubicBezTo>
                        <a:pt x="208" y="301"/>
                        <a:pt x="208" y="301"/>
                        <a:pt x="208" y="301"/>
                      </a:cubicBezTo>
                      <a:cubicBezTo>
                        <a:pt x="238" y="377"/>
                        <a:pt x="238" y="377"/>
                        <a:pt x="238" y="377"/>
                      </a:cubicBezTo>
                      <a:cubicBezTo>
                        <a:pt x="243" y="522"/>
                        <a:pt x="243" y="522"/>
                        <a:pt x="243" y="522"/>
                      </a:cubicBezTo>
                      <a:cubicBezTo>
                        <a:pt x="225" y="523"/>
                        <a:pt x="211" y="509"/>
                        <a:pt x="210" y="492"/>
                      </a:cubicBezTo>
                      <a:cubicBezTo>
                        <a:pt x="207" y="388"/>
                        <a:pt x="207" y="388"/>
                        <a:pt x="207" y="388"/>
                      </a:cubicBezTo>
                      <a:cubicBezTo>
                        <a:pt x="182" y="312"/>
                        <a:pt x="182" y="312"/>
                        <a:pt x="182" y="312"/>
                      </a:cubicBezTo>
                      <a:cubicBezTo>
                        <a:pt x="202" y="404"/>
                        <a:pt x="202" y="404"/>
                        <a:pt x="202" y="404"/>
                      </a:cubicBezTo>
                      <a:cubicBezTo>
                        <a:pt x="133" y="439"/>
                        <a:pt x="133" y="439"/>
                        <a:pt x="133" y="439"/>
                      </a:cubicBezTo>
                      <a:cubicBezTo>
                        <a:pt x="124" y="424"/>
                        <a:pt x="128" y="404"/>
                        <a:pt x="142" y="395"/>
                      </a:cubicBezTo>
                      <a:cubicBezTo>
                        <a:pt x="169" y="381"/>
                        <a:pt x="169" y="381"/>
                        <a:pt x="169" y="381"/>
                      </a:cubicBezTo>
                      <a:cubicBezTo>
                        <a:pt x="131" y="291"/>
                        <a:pt x="131" y="291"/>
                        <a:pt x="131" y="291"/>
                      </a:cubicBezTo>
                      <a:cubicBezTo>
                        <a:pt x="131" y="291"/>
                        <a:pt x="114" y="237"/>
                        <a:pt x="69" y="246"/>
                      </a:cubicBezTo>
                      <a:cubicBezTo>
                        <a:pt x="60" y="270"/>
                        <a:pt x="56" y="285"/>
                        <a:pt x="56" y="285"/>
                      </a:cubicBezTo>
                      <a:cubicBezTo>
                        <a:pt x="106" y="356"/>
                        <a:pt x="106" y="356"/>
                        <a:pt x="106" y="356"/>
                      </a:cubicBezTo>
                      <a:cubicBezTo>
                        <a:pt x="117" y="371"/>
                        <a:pt x="109" y="394"/>
                        <a:pt x="94" y="404"/>
                      </a:cubicBezTo>
                      <a:cubicBezTo>
                        <a:pt x="0" y="274"/>
                        <a:pt x="0" y="274"/>
                        <a:pt x="0" y="274"/>
                      </a:cubicBezTo>
                      <a:lnTo>
                        <a:pt x="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6" name="Freeform 123"/>
                <p:cNvSpPr>
                  <a:spLocks/>
                </p:cNvSpPr>
                <p:nvPr/>
              </p:nvSpPr>
              <p:spPr bwMode="auto">
                <a:xfrm>
                  <a:off x="748" y="660"/>
                  <a:ext cx="83" cy="126"/>
                </a:xfrm>
                <a:custGeom>
                  <a:avLst/>
                  <a:gdLst>
                    <a:gd name="T0" fmla="*/ 0 w 83"/>
                    <a:gd name="T1" fmla="*/ 0 h 126"/>
                    <a:gd name="T2" fmla="*/ 0 w 83"/>
                    <a:gd name="T3" fmla="*/ 126 h 126"/>
                    <a:gd name="T4" fmla="*/ 61 w 83"/>
                    <a:gd name="T5" fmla="*/ 126 h 126"/>
                    <a:gd name="T6" fmla="*/ 83 w 83"/>
                    <a:gd name="T7" fmla="*/ 0 h 126"/>
                    <a:gd name="T8" fmla="*/ 0 w 83"/>
                    <a:gd name="T9" fmla="*/ 0 h 126"/>
                  </a:gdLst>
                  <a:ahLst/>
                  <a:cxnLst>
                    <a:cxn ang="0">
                      <a:pos x="T0" y="T1"/>
                    </a:cxn>
                    <a:cxn ang="0">
                      <a:pos x="T2" y="T3"/>
                    </a:cxn>
                    <a:cxn ang="0">
                      <a:pos x="T4" y="T5"/>
                    </a:cxn>
                    <a:cxn ang="0">
                      <a:pos x="T6" y="T7"/>
                    </a:cxn>
                    <a:cxn ang="0">
                      <a:pos x="T8" y="T9"/>
                    </a:cxn>
                  </a:cxnLst>
                  <a:rect l="0" t="0" r="r" b="b"/>
                  <a:pathLst>
                    <a:path w="83" h="126">
                      <a:moveTo>
                        <a:pt x="0" y="0"/>
                      </a:moveTo>
                      <a:lnTo>
                        <a:pt x="0" y="126"/>
                      </a:lnTo>
                      <a:lnTo>
                        <a:pt x="61" y="126"/>
                      </a:lnTo>
                      <a:lnTo>
                        <a:pt x="83"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7" name="Freeform 124"/>
                <p:cNvSpPr>
                  <a:spLocks/>
                </p:cNvSpPr>
                <p:nvPr/>
              </p:nvSpPr>
              <p:spPr bwMode="auto">
                <a:xfrm>
                  <a:off x="853" y="932"/>
                  <a:ext cx="18" cy="16"/>
                </a:xfrm>
                <a:custGeom>
                  <a:avLst/>
                  <a:gdLst>
                    <a:gd name="T0" fmla="*/ 18 w 18"/>
                    <a:gd name="T1" fmla="*/ 6 h 16"/>
                    <a:gd name="T2" fmla="*/ 2 w 18"/>
                    <a:gd name="T3" fmla="*/ 16 h 16"/>
                    <a:gd name="T4" fmla="*/ 0 w 18"/>
                    <a:gd name="T5" fmla="*/ 9 h 16"/>
                    <a:gd name="T6" fmla="*/ 14 w 18"/>
                    <a:gd name="T7" fmla="*/ 0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2" y="16"/>
                      </a:lnTo>
                      <a:lnTo>
                        <a:pt x="0" y="9"/>
                      </a:lnTo>
                      <a:lnTo>
                        <a:pt x="14" y="0"/>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8" name="Freeform 125"/>
                <p:cNvSpPr>
                  <a:spLocks noEditPoints="1"/>
                </p:cNvSpPr>
                <p:nvPr/>
              </p:nvSpPr>
              <p:spPr bwMode="auto">
                <a:xfrm>
                  <a:off x="741" y="807"/>
                  <a:ext cx="74" cy="15"/>
                </a:xfrm>
                <a:custGeom>
                  <a:avLst/>
                  <a:gdLst>
                    <a:gd name="T0" fmla="*/ 31 w 156"/>
                    <a:gd name="T1" fmla="*/ 16 h 32"/>
                    <a:gd name="T2" fmla="*/ 15 w 156"/>
                    <a:gd name="T3" fmla="*/ 1 h 32"/>
                    <a:gd name="T4" fmla="*/ 0 w 156"/>
                    <a:gd name="T5" fmla="*/ 17 h 32"/>
                    <a:gd name="T6" fmla="*/ 16 w 156"/>
                    <a:gd name="T7" fmla="*/ 32 h 32"/>
                    <a:gd name="T8" fmla="*/ 31 w 156"/>
                    <a:gd name="T9" fmla="*/ 16 h 32"/>
                    <a:gd name="T10" fmla="*/ 62 w 156"/>
                    <a:gd name="T11" fmla="*/ 16 h 32"/>
                    <a:gd name="T12" fmla="*/ 47 w 156"/>
                    <a:gd name="T13" fmla="*/ 0 h 32"/>
                    <a:gd name="T14" fmla="*/ 31 w 156"/>
                    <a:gd name="T15" fmla="*/ 16 h 32"/>
                    <a:gd name="T16" fmla="*/ 47 w 156"/>
                    <a:gd name="T17" fmla="*/ 32 h 32"/>
                    <a:gd name="T18" fmla="*/ 62 w 156"/>
                    <a:gd name="T19" fmla="*/ 16 h 32"/>
                    <a:gd name="T20" fmla="*/ 94 w 156"/>
                    <a:gd name="T21" fmla="*/ 16 h 32"/>
                    <a:gd name="T22" fmla="*/ 78 w 156"/>
                    <a:gd name="T23" fmla="*/ 0 h 32"/>
                    <a:gd name="T24" fmla="*/ 62 w 156"/>
                    <a:gd name="T25" fmla="*/ 16 h 32"/>
                    <a:gd name="T26" fmla="*/ 78 w 156"/>
                    <a:gd name="T27" fmla="*/ 31 h 32"/>
                    <a:gd name="T28" fmla="*/ 94 w 156"/>
                    <a:gd name="T29" fmla="*/ 16 h 32"/>
                    <a:gd name="T30" fmla="*/ 125 w 156"/>
                    <a:gd name="T31" fmla="*/ 15 h 32"/>
                    <a:gd name="T32" fmla="*/ 109 w 156"/>
                    <a:gd name="T33" fmla="*/ 0 h 32"/>
                    <a:gd name="T34" fmla="*/ 94 w 156"/>
                    <a:gd name="T35" fmla="*/ 16 h 32"/>
                    <a:gd name="T36" fmla="*/ 110 w 156"/>
                    <a:gd name="T37" fmla="*/ 31 h 32"/>
                    <a:gd name="T38" fmla="*/ 125 w 156"/>
                    <a:gd name="T39" fmla="*/ 15 h 32"/>
                    <a:gd name="T40" fmla="*/ 156 w 156"/>
                    <a:gd name="T41" fmla="*/ 15 h 32"/>
                    <a:gd name="T42" fmla="*/ 141 w 156"/>
                    <a:gd name="T43" fmla="*/ 0 h 32"/>
                    <a:gd name="T44" fmla="*/ 125 w 156"/>
                    <a:gd name="T45" fmla="*/ 15 h 32"/>
                    <a:gd name="T46" fmla="*/ 141 w 156"/>
                    <a:gd name="T47" fmla="*/ 31 h 32"/>
                    <a:gd name="T48" fmla="*/ 156 w 156"/>
                    <a:gd name="T49"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32">
                      <a:moveTo>
                        <a:pt x="31" y="16"/>
                      </a:moveTo>
                      <a:cubicBezTo>
                        <a:pt x="31" y="8"/>
                        <a:pt x="24" y="1"/>
                        <a:pt x="15" y="1"/>
                      </a:cubicBezTo>
                      <a:cubicBezTo>
                        <a:pt x="7" y="1"/>
                        <a:pt x="0" y="8"/>
                        <a:pt x="0" y="17"/>
                      </a:cubicBezTo>
                      <a:cubicBezTo>
                        <a:pt x="0" y="25"/>
                        <a:pt x="7" y="32"/>
                        <a:pt x="16" y="32"/>
                      </a:cubicBezTo>
                      <a:cubicBezTo>
                        <a:pt x="24" y="32"/>
                        <a:pt x="31" y="25"/>
                        <a:pt x="31" y="16"/>
                      </a:cubicBezTo>
                      <a:moveTo>
                        <a:pt x="62" y="16"/>
                      </a:moveTo>
                      <a:cubicBezTo>
                        <a:pt x="62" y="7"/>
                        <a:pt x="55" y="0"/>
                        <a:pt x="47" y="0"/>
                      </a:cubicBezTo>
                      <a:cubicBezTo>
                        <a:pt x="38" y="1"/>
                        <a:pt x="31" y="8"/>
                        <a:pt x="31" y="16"/>
                      </a:cubicBezTo>
                      <a:cubicBezTo>
                        <a:pt x="31" y="25"/>
                        <a:pt x="38" y="32"/>
                        <a:pt x="47" y="32"/>
                      </a:cubicBezTo>
                      <a:cubicBezTo>
                        <a:pt x="56" y="32"/>
                        <a:pt x="63" y="25"/>
                        <a:pt x="62" y="16"/>
                      </a:cubicBezTo>
                      <a:moveTo>
                        <a:pt x="94" y="16"/>
                      </a:moveTo>
                      <a:cubicBezTo>
                        <a:pt x="94" y="7"/>
                        <a:pt x="87" y="0"/>
                        <a:pt x="78" y="0"/>
                      </a:cubicBezTo>
                      <a:cubicBezTo>
                        <a:pt x="69" y="0"/>
                        <a:pt x="62" y="7"/>
                        <a:pt x="62" y="16"/>
                      </a:cubicBezTo>
                      <a:cubicBezTo>
                        <a:pt x="63" y="25"/>
                        <a:pt x="70" y="32"/>
                        <a:pt x="78" y="31"/>
                      </a:cubicBezTo>
                      <a:cubicBezTo>
                        <a:pt x="87" y="31"/>
                        <a:pt x="94" y="24"/>
                        <a:pt x="94" y="16"/>
                      </a:cubicBezTo>
                      <a:moveTo>
                        <a:pt x="125" y="15"/>
                      </a:moveTo>
                      <a:cubicBezTo>
                        <a:pt x="125" y="7"/>
                        <a:pt x="118" y="0"/>
                        <a:pt x="109" y="0"/>
                      </a:cubicBezTo>
                      <a:cubicBezTo>
                        <a:pt x="101" y="0"/>
                        <a:pt x="94" y="7"/>
                        <a:pt x="94" y="16"/>
                      </a:cubicBezTo>
                      <a:cubicBezTo>
                        <a:pt x="94" y="24"/>
                        <a:pt x="101" y="31"/>
                        <a:pt x="110" y="31"/>
                      </a:cubicBezTo>
                      <a:cubicBezTo>
                        <a:pt x="118" y="31"/>
                        <a:pt x="125" y="24"/>
                        <a:pt x="125" y="15"/>
                      </a:cubicBezTo>
                      <a:moveTo>
                        <a:pt x="156" y="15"/>
                      </a:moveTo>
                      <a:cubicBezTo>
                        <a:pt x="156" y="7"/>
                        <a:pt x="149" y="0"/>
                        <a:pt x="141" y="0"/>
                      </a:cubicBezTo>
                      <a:cubicBezTo>
                        <a:pt x="132" y="0"/>
                        <a:pt x="125" y="7"/>
                        <a:pt x="125" y="15"/>
                      </a:cubicBezTo>
                      <a:cubicBezTo>
                        <a:pt x="125" y="24"/>
                        <a:pt x="132" y="31"/>
                        <a:pt x="141" y="31"/>
                      </a:cubicBezTo>
                      <a:cubicBezTo>
                        <a:pt x="149" y="31"/>
                        <a:pt x="156" y="24"/>
                        <a:pt x="156"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9" name="Freeform 137"/>
                <p:cNvSpPr>
                  <a:spLocks/>
                </p:cNvSpPr>
                <p:nvPr/>
              </p:nvSpPr>
              <p:spPr bwMode="auto">
                <a:xfrm>
                  <a:off x="709" y="1027"/>
                  <a:ext cx="41" cy="37"/>
                </a:xfrm>
                <a:custGeom>
                  <a:avLst/>
                  <a:gdLst>
                    <a:gd name="T0" fmla="*/ 86 w 86"/>
                    <a:gd name="T1" fmla="*/ 0 h 78"/>
                    <a:gd name="T2" fmla="*/ 70 w 86"/>
                    <a:gd name="T3" fmla="*/ 1 h 78"/>
                    <a:gd name="T4" fmla="*/ 61 w 86"/>
                    <a:gd name="T5" fmla="*/ 52 h 78"/>
                    <a:gd name="T6" fmla="*/ 61 w 86"/>
                    <a:gd name="T7" fmla="*/ 54 h 78"/>
                    <a:gd name="T8" fmla="*/ 61 w 86"/>
                    <a:gd name="T9" fmla="*/ 56 h 78"/>
                    <a:gd name="T10" fmla="*/ 60 w 86"/>
                    <a:gd name="T11" fmla="*/ 58 h 78"/>
                    <a:gd name="T12" fmla="*/ 60 w 86"/>
                    <a:gd name="T13" fmla="*/ 60 h 78"/>
                    <a:gd name="T14" fmla="*/ 60 w 86"/>
                    <a:gd name="T15" fmla="*/ 60 h 78"/>
                    <a:gd name="T16" fmla="*/ 60 w 86"/>
                    <a:gd name="T17" fmla="*/ 58 h 78"/>
                    <a:gd name="T18" fmla="*/ 60 w 86"/>
                    <a:gd name="T19" fmla="*/ 56 h 78"/>
                    <a:gd name="T20" fmla="*/ 59 w 86"/>
                    <a:gd name="T21" fmla="*/ 54 h 78"/>
                    <a:gd name="T22" fmla="*/ 59 w 86"/>
                    <a:gd name="T23" fmla="*/ 52 h 78"/>
                    <a:gd name="T24" fmla="*/ 49 w 86"/>
                    <a:gd name="T25" fmla="*/ 2 h 78"/>
                    <a:gd name="T26" fmla="*/ 34 w 86"/>
                    <a:gd name="T27" fmla="*/ 3 h 78"/>
                    <a:gd name="T28" fmla="*/ 23 w 86"/>
                    <a:gd name="T29" fmla="*/ 51 h 78"/>
                    <a:gd name="T30" fmla="*/ 23 w 86"/>
                    <a:gd name="T31" fmla="*/ 53 h 78"/>
                    <a:gd name="T32" fmla="*/ 22 w 86"/>
                    <a:gd name="T33" fmla="*/ 55 h 78"/>
                    <a:gd name="T34" fmla="*/ 22 w 86"/>
                    <a:gd name="T35" fmla="*/ 57 h 78"/>
                    <a:gd name="T36" fmla="*/ 22 w 86"/>
                    <a:gd name="T37" fmla="*/ 59 h 78"/>
                    <a:gd name="T38" fmla="*/ 22 w 86"/>
                    <a:gd name="T39" fmla="*/ 59 h 78"/>
                    <a:gd name="T40" fmla="*/ 22 w 86"/>
                    <a:gd name="T41" fmla="*/ 57 h 78"/>
                    <a:gd name="T42" fmla="*/ 22 w 86"/>
                    <a:gd name="T43" fmla="*/ 55 h 78"/>
                    <a:gd name="T44" fmla="*/ 21 w 86"/>
                    <a:gd name="T45" fmla="*/ 53 h 78"/>
                    <a:gd name="T46" fmla="*/ 21 w 86"/>
                    <a:gd name="T47" fmla="*/ 51 h 78"/>
                    <a:gd name="T48" fmla="*/ 13 w 86"/>
                    <a:gd name="T49" fmla="*/ 4 h 78"/>
                    <a:gd name="T50" fmla="*/ 0 w 86"/>
                    <a:gd name="T51" fmla="*/ 5 h 78"/>
                    <a:gd name="T52" fmla="*/ 14 w 86"/>
                    <a:gd name="T53" fmla="*/ 74 h 78"/>
                    <a:gd name="T54" fmla="*/ 29 w 86"/>
                    <a:gd name="T55" fmla="*/ 75 h 78"/>
                    <a:gd name="T56" fmla="*/ 39 w 86"/>
                    <a:gd name="T57" fmla="*/ 29 h 78"/>
                    <a:gd name="T58" fmla="*/ 39 w 86"/>
                    <a:gd name="T59" fmla="*/ 27 h 78"/>
                    <a:gd name="T60" fmla="*/ 40 w 86"/>
                    <a:gd name="T61" fmla="*/ 25 h 78"/>
                    <a:gd name="T62" fmla="*/ 40 w 86"/>
                    <a:gd name="T63" fmla="*/ 23 h 78"/>
                    <a:gd name="T64" fmla="*/ 40 w 86"/>
                    <a:gd name="T65" fmla="*/ 21 h 78"/>
                    <a:gd name="T66" fmla="*/ 40 w 86"/>
                    <a:gd name="T67" fmla="*/ 21 h 78"/>
                    <a:gd name="T68" fmla="*/ 41 w 86"/>
                    <a:gd name="T69" fmla="*/ 23 h 78"/>
                    <a:gd name="T70" fmla="*/ 41 w 86"/>
                    <a:gd name="T71" fmla="*/ 25 h 78"/>
                    <a:gd name="T72" fmla="*/ 41 w 86"/>
                    <a:gd name="T73" fmla="*/ 27 h 78"/>
                    <a:gd name="T74" fmla="*/ 41 w 86"/>
                    <a:gd name="T75" fmla="*/ 29 h 78"/>
                    <a:gd name="T76" fmla="*/ 52 w 86"/>
                    <a:gd name="T77" fmla="*/ 77 h 78"/>
                    <a:gd name="T78" fmla="*/ 68 w 86"/>
                    <a:gd name="T79" fmla="*/ 78 h 78"/>
                    <a:gd name="T80" fmla="*/ 86 w 86"/>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78">
                      <a:moveTo>
                        <a:pt x="86" y="0"/>
                      </a:moveTo>
                      <a:cubicBezTo>
                        <a:pt x="70" y="1"/>
                        <a:pt x="70" y="1"/>
                        <a:pt x="70" y="1"/>
                      </a:cubicBezTo>
                      <a:cubicBezTo>
                        <a:pt x="61" y="52"/>
                        <a:pt x="61" y="52"/>
                        <a:pt x="61" y="52"/>
                      </a:cubicBezTo>
                      <a:cubicBezTo>
                        <a:pt x="61" y="53"/>
                        <a:pt x="61" y="53"/>
                        <a:pt x="61" y="54"/>
                      </a:cubicBezTo>
                      <a:cubicBezTo>
                        <a:pt x="61" y="55"/>
                        <a:pt x="61" y="55"/>
                        <a:pt x="61" y="56"/>
                      </a:cubicBezTo>
                      <a:cubicBezTo>
                        <a:pt x="60" y="57"/>
                        <a:pt x="60" y="58"/>
                        <a:pt x="60" y="58"/>
                      </a:cubicBezTo>
                      <a:cubicBezTo>
                        <a:pt x="60" y="59"/>
                        <a:pt x="60" y="60"/>
                        <a:pt x="60" y="60"/>
                      </a:cubicBezTo>
                      <a:cubicBezTo>
                        <a:pt x="60" y="60"/>
                        <a:pt x="60" y="60"/>
                        <a:pt x="60" y="60"/>
                      </a:cubicBezTo>
                      <a:cubicBezTo>
                        <a:pt x="60" y="59"/>
                        <a:pt x="60" y="59"/>
                        <a:pt x="60" y="58"/>
                      </a:cubicBezTo>
                      <a:cubicBezTo>
                        <a:pt x="60" y="57"/>
                        <a:pt x="60" y="56"/>
                        <a:pt x="60" y="56"/>
                      </a:cubicBezTo>
                      <a:cubicBezTo>
                        <a:pt x="59" y="55"/>
                        <a:pt x="59" y="54"/>
                        <a:pt x="59" y="54"/>
                      </a:cubicBezTo>
                      <a:cubicBezTo>
                        <a:pt x="59" y="53"/>
                        <a:pt x="59" y="53"/>
                        <a:pt x="59" y="52"/>
                      </a:cubicBezTo>
                      <a:cubicBezTo>
                        <a:pt x="49" y="2"/>
                        <a:pt x="49" y="2"/>
                        <a:pt x="49" y="2"/>
                      </a:cubicBezTo>
                      <a:cubicBezTo>
                        <a:pt x="34" y="3"/>
                        <a:pt x="34" y="3"/>
                        <a:pt x="34" y="3"/>
                      </a:cubicBezTo>
                      <a:cubicBezTo>
                        <a:pt x="23" y="51"/>
                        <a:pt x="23" y="51"/>
                        <a:pt x="23" y="51"/>
                      </a:cubicBezTo>
                      <a:cubicBezTo>
                        <a:pt x="23" y="52"/>
                        <a:pt x="23" y="52"/>
                        <a:pt x="23" y="53"/>
                      </a:cubicBezTo>
                      <a:cubicBezTo>
                        <a:pt x="23" y="54"/>
                        <a:pt x="23" y="55"/>
                        <a:pt x="22" y="55"/>
                      </a:cubicBezTo>
                      <a:cubicBezTo>
                        <a:pt x="22" y="56"/>
                        <a:pt x="22" y="57"/>
                        <a:pt x="22" y="57"/>
                      </a:cubicBezTo>
                      <a:cubicBezTo>
                        <a:pt x="22" y="58"/>
                        <a:pt x="22" y="59"/>
                        <a:pt x="22" y="59"/>
                      </a:cubicBezTo>
                      <a:cubicBezTo>
                        <a:pt x="22" y="59"/>
                        <a:pt x="22" y="59"/>
                        <a:pt x="22" y="59"/>
                      </a:cubicBezTo>
                      <a:cubicBezTo>
                        <a:pt x="22" y="58"/>
                        <a:pt x="22" y="58"/>
                        <a:pt x="22" y="57"/>
                      </a:cubicBezTo>
                      <a:cubicBezTo>
                        <a:pt x="22" y="56"/>
                        <a:pt x="22" y="55"/>
                        <a:pt x="22" y="55"/>
                      </a:cubicBezTo>
                      <a:cubicBezTo>
                        <a:pt x="22" y="54"/>
                        <a:pt x="21" y="53"/>
                        <a:pt x="21" y="53"/>
                      </a:cubicBezTo>
                      <a:cubicBezTo>
                        <a:pt x="21" y="52"/>
                        <a:pt x="21" y="52"/>
                        <a:pt x="21" y="51"/>
                      </a:cubicBezTo>
                      <a:cubicBezTo>
                        <a:pt x="13" y="4"/>
                        <a:pt x="13" y="4"/>
                        <a:pt x="13" y="4"/>
                      </a:cubicBezTo>
                      <a:cubicBezTo>
                        <a:pt x="0" y="5"/>
                        <a:pt x="0" y="5"/>
                        <a:pt x="0" y="5"/>
                      </a:cubicBezTo>
                      <a:cubicBezTo>
                        <a:pt x="14" y="74"/>
                        <a:pt x="14" y="74"/>
                        <a:pt x="14" y="74"/>
                      </a:cubicBezTo>
                      <a:cubicBezTo>
                        <a:pt x="29" y="75"/>
                        <a:pt x="29" y="75"/>
                        <a:pt x="29" y="75"/>
                      </a:cubicBezTo>
                      <a:cubicBezTo>
                        <a:pt x="39" y="29"/>
                        <a:pt x="39" y="29"/>
                        <a:pt x="39" y="29"/>
                      </a:cubicBezTo>
                      <a:cubicBezTo>
                        <a:pt x="39" y="28"/>
                        <a:pt x="39" y="28"/>
                        <a:pt x="39" y="27"/>
                      </a:cubicBezTo>
                      <a:cubicBezTo>
                        <a:pt x="40" y="27"/>
                        <a:pt x="40" y="26"/>
                        <a:pt x="40" y="25"/>
                      </a:cubicBezTo>
                      <a:cubicBezTo>
                        <a:pt x="40" y="25"/>
                        <a:pt x="40" y="24"/>
                        <a:pt x="40" y="23"/>
                      </a:cubicBezTo>
                      <a:cubicBezTo>
                        <a:pt x="40" y="22"/>
                        <a:pt x="40" y="22"/>
                        <a:pt x="40" y="21"/>
                      </a:cubicBezTo>
                      <a:cubicBezTo>
                        <a:pt x="40" y="21"/>
                        <a:pt x="40" y="21"/>
                        <a:pt x="40" y="21"/>
                      </a:cubicBezTo>
                      <a:cubicBezTo>
                        <a:pt x="40" y="22"/>
                        <a:pt x="40" y="22"/>
                        <a:pt x="41" y="23"/>
                      </a:cubicBezTo>
                      <a:cubicBezTo>
                        <a:pt x="41" y="24"/>
                        <a:pt x="41" y="24"/>
                        <a:pt x="41" y="25"/>
                      </a:cubicBezTo>
                      <a:cubicBezTo>
                        <a:pt x="41" y="26"/>
                        <a:pt x="41" y="26"/>
                        <a:pt x="41" y="27"/>
                      </a:cubicBezTo>
                      <a:cubicBezTo>
                        <a:pt x="41" y="28"/>
                        <a:pt x="41" y="28"/>
                        <a:pt x="41" y="29"/>
                      </a:cubicBezTo>
                      <a:cubicBezTo>
                        <a:pt x="52" y="77"/>
                        <a:pt x="52" y="77"/>
                        <a:pt x="52" y="77"/>
                      </a:cubicBezTo>
                      <a:cubicBezTo>
                        <a:pt x="68" y="78"/>
                        <a:pt x="68" y="78"/>
                        <a:pt x="68" y="78"/>
                      </a:cubicBezTo>
                      <a:cubicBezTo>
                        <a:pt x="86" y="0"/>
                        <a:pt x="86" y="0"/>
                        <a:pt x="86" y="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0" name="Freeform 138"/>
                <p:cNvSpPr>
                  <a:spLocks/>
                </p:cNvSpPr>
                <p:nvPr/>
              </p:nvSpPr>
              <p:spPr bwMode="auto">
                <a:xfrm>
                  <a:off x="1205" y="1420"/>
                  <a:ext cx="62" cy="73"/>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1" name="Freeform 140"/>
                <p:cNvSpPr>
                  <a:spLocks noEditPoints="1"/>
                </p:cNvSpPr>
                <p:nvPr/>
              </p:nvSpPr>
              <p:spPr bwMode="auto">
                <a:xfrm>
                  <a:off x="1222" y="1428"/>
                  <a:ext cx="37" cy="57"/>
                </a:xfrm>
                <a:custGeom>
                  <a:avLst/>
                  <a:gdLst>
                    <a:gd name="T0" fmla="*/ 0 w 37"/>
                    <a:gd name="T1" fmla="*/ 57 h 57"/>
                    <a:gd name="T2" fmla="*/ 0 w 37"/>
                    <a:gd name="T3" fmla="*/ 49 h 57"/>
                    <a:gd name="T4" fmla="*/ 16 w 37"/>
                    <a:gd name="T5" fmla="*/ 49 h 57"/>
                    <a:gd name="T6" fmla="*/ 16 w 37"/>
                    <a:gd name="T7" fmla="*/ 57 h 57"/>
                    <a:gd name="T8" fmla="*/ 0 w 37"/>
                    <a:gd name="T9" fmla="*/ 57 h 57"/>
                    <a:gd name="T10" fmla="*/ 21 w 37"/>
                    <a:gd name="T11" fmla="*/ 57 h 57"/>
                    <a:gd name="T12" fmla="*/ 21 w 37"/>
                    <a:gd name="T13" fmla="*/ 49 h 57"/>
                    <a:gd name="T14" fmla="*/ 37 w 37"/>
                    <a:gd name="T15" fmla="*/ 49 h 57"/>
                    <a:gd name="T16" fmla="*/ 37 w 37"/>
                    <a:gd name="T17" fmla="*/ 57 h 57"/>
                    <a:gd name="T18" fmla="*/ 21 w 37"/>
                    <a:gd name="T19" fmla="*/ 57 h 57"/>
                    <a:gd name="T20" fmla="*/ 0 w 37"/>
                    <a:gd name="T21" fmla="*/ 45 h 57"/>
                    <a:gd name="T22" fmla="*/ 0 w 37"/>
                    <a:gd name="T23" fmla="*/ 37 h 57"/>
                    <a:gd name="T24" fmla="*/ 16 w 37"/>
                    <a:gd name="T25" fmla="*/ 37 h 57"/>
                    <a:gd name="T26" fmla="*/ 16 w 37"/>
                    <a:gd name="T27" fmla="*/ 45 h 57"/>
                    <a:gd name="T28" fmla="*/ 0 w 37"/>
                    <a:gd name="T29" fmla="*/ 45 h 57"/>
                    <a:gd name="T30" fmla="*/ 21 w 37"/>
                    <a:gd name="T31" fmla="*/ 45 h 57"/>
                    <a:gd name="T32" fmla="*/ 21 w 37"/>
                    <a:gd name="T33" fmla="*/ 37 h 57"/>
                    <a:gd name="T34" fmla="*/ 37 w 37"/>
                    <a:gd name="T35" fmla="*/ 37 h 57"/>
                    <a:gd name="T36" fmla="*/ 37 w 37"/>
                    <a:gd name="T37" fmla="*/ 45 h 57"/>
                    <a:gd name="T38" fmla="*/ 21 w 37"/>
                    <a:gd name="T39" fmla="*/ 45 h 57"/>
                    <a:gd name="T40" fmla="*/ 0 w 37"/>
                    <a:gd name="T41" fmla="*/ 33 h 57"/>
                    <a:gd name="T42" fmla="*/ 0 w 37"/>
                    <a:gd name="T43" fmla="*/ 25 h 57"/>
                    <a:gd name="T44" fmla="*/ 16 w 37"/>
                    <a:gd name="T45" fmla="*/ 25 h 57"/>
                    <a:gd name="T46" fmla="*/ 16 w 37"/>
                    <a:gd name="T47" fmla="*/ 33 h 57"/>
                    <a:gd name="T48" fmla="*/ 0 w 37"/>
                    <a:gd name="T49" fmla="*/ 33 h 57"/>
                    <a:gd name="T50" fmla="*/ 21 w 37"/>
                    <a:gd name="T51" fmla="*/ 33 h 57"/>
                    <a:gd name="T52" fmla="*/ 21 w 37"/>
                    <a:gd name="T53" fmla="*/ 25 h 57"/>
                    <a:gd name="T54" fmla="*/ 37 w 37"/>
                    <a:gd name="T55" fmla="*/ 25 h 57"/>
                    <a:gd name="T56" fmla="*/ 37 w 37"/>
                    <a:gd name="T57" fmla="*/ 33 h 57"/>
                    <a:gd name="T58" fmla="*/ 21 w 37"/>
                    <a:gd name="T59" fmla="*/ 33 h 57"/>
                    <a:gd name="T60" fmla="*/ 0 w 37"/>
                    <a:gd name="T61" fmla="*/ 21 h 57"/>
                    <a:gd name="T62" fmla="*/ 0 w 37"/>
                    <a:gd name="T63" fmla="*/ 13 h 57"/>
                    <a:gd name="T64" fmla="*/ 16 w 37"/>
                    <a:gd name="T65" fmla="*/ 13 h 57"/>
                    <a:gd name="T66" fmla="*/ 16 w 37"/>
                    <a:gd name="T67" fmla="*/ 21 h 57"/>
                    <a:gd name="T68" fmla="*/ 0 w 37"/>
                    <a:gd name="T69" fmla="*/ 21 h 57"/>
                    <a:gd name="T70" fmla="*/ 21 w 37"/>
                    <a:gd name="T71" fmla="*/ 21 h 57"/>
                    <a:gd name="T72" fmla="*/ 21 w 37"/>
                    <a:gd name="T73" fmla="*/ 13 h 57"/>
                    <a:gd name="T74" fmla="*/ 37 w 37"/>
                    <a:gd name="T75" fmla="*/ 13 h 57"/>
                    <a:gd name="T76" fmla="*/ 37 w 37"/>
                    <a:gd name="T77" fmla="*/ 21 h 57"/>
                    <a:gd name="T78" fmla="*/ 21 w 37"/>
                    <a:gd name="T79" fmla="*/ 21 h 57"/>
                    <a:gd name="T80" fmla="*/ 0 w 37"/>
                    <a:gd name="T81" fmla="*/ 8 h 57"/>
                    <a:gd name="T82" fmla="*/ 0 w 37"/>
                    <a:gd name="T83" fmla="*/ 0 h 57"/>
                    <a:gd name="T84" fmla="*/ 16 w 37"/>
                    <a:gd name="T85" fmla="*/ 0 h 57"/>
                    <a:gd name="T86" fmla="*/ 16 w 37"/>
                    <a:gd name="T87" fmla="*/ 8 h 57"/>
                    <a:gd name="T88" fmla="*/ 0 w 37"/>
                    <a:gd name="T89" fmla="*/ 8 h 57"/>
                    <a:gd name="T90" fmla="*/ 21 w 37"/>
                    <a:gd name="T91" fmla="*/ 8 h 57"/>
                    <a:gd name="T92" fmla="*/ 21 w 37"/>
                    <a:gd name="T93" fmla="*/ 0 h 57"/>
                    <a:gd name="T94" fmla="*/ 37 w 37"/>
                    <a:gd name="T95" fmla="*/ 0 h 57"/>
                    <a:gd name="T96" fmla="*/ 37 w 37"/>
                    <a:gd name="T97" fmla="*/ 8 h 57"/>
                    <a:gd name="T98" fmla="*/ 21 w 37"/>
                    <a:gd name="T9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 h="57">
                      <a:moveTo>
                        <a:pt x="0" y="57"/>
                      </a:moveTo>
                      <a:lnTo>
                        <a:pt x="0" y="49"/>
                      </a:lnTo>
                      <a:lnTo>
                        <a:pt x="16" y="49"/>
                      </a:lnTo>
                      <a:lnTo>
                        <a:pt x="16" y="57"/>
                      </a:lnTo>
                      <a:lnTo>
                        <a:pt x="0" y="57"/>
                      </a:lnTo>
                      <a:close/>
                      <a:moveTo>
                        <a:pt x="21" y="57"/>
                      </a:moveTo>
                      <a:lnTo>
                        <a:pt x="21" y="49"/>
                      </a:lnTo>
                      <a:lnTo>
                        <a:pt x="37" y="49"/>
                      </a:lnTo>
                      <a:lnTo>
                        <a:pt x="37" y="57"/>
                      </a:lnTo>
                      <a:lnTo>
                        <a:pt x="21" y="57"/>
                      </a:lnTo>
                      <a:close/>
                      <a:moveTo>
                        <a:pt x="0" y="45"/>
                      </a:moveTo>
                      <a:lnTo>
                        <a:pt x="0" y="37"/>
                      </a:lnTo>
                      <a:lnTo>
                        <a:pt x="16" y="37"/>
                      </a:lnTo>
                      <a:lnTo>
                        <a:pt x="16" y="45"/>
                      </a:lnTo>
                      <a:lnTo>
                        <a:pt x="0" y="45"/>
                      </a:lnTo>
                      <a:close/>
                      <a:moveTo>
                        <a:pt x="21" y="45"/>
                      </a:moveTo>
                      <a:lnTo>
                        <a:pt x="21" y="37"/>
                      </a:lnTo>
                      <a:lnTo>
                        <a:pt x="37" y="37"/>
                      </a:lnTo>
                      <a:lnTo>
                        <a:pt x="37" y="45"/>
                      </a:lnTo>
                      <a:lnTo>
                        <a:pt x="21" y="45"/>
                      </a:lnTo>
                      <a:close/>
                      <a:moveTo>
                        <a:pt x="0" y="33"/>
                      </a:moveTo>
                      <a:lnTo>
                        <a:pt x="0" y="25"/>
                      </a:lnTo>
                      <a:lnTo>
                        <a:pt x="16" y="25"/>
                      </a:lnTo>
                      <a:lnTo>
                        <a:pt x="16" y="33"/>
                      </a:lnTo>
                      <a:lnTo>
                        <a:pt x="0" y="33"/>
                      </a:lnTo>
                      <a:close/>
                      <a:moveTo>
                        <a:pt x="21" y="33"/>
                      </a:moveTo>
                      <a:lnTo>
                        <a:pt x="21" y="25"/>
                      </a:lnTo>
                      <a:lnTo>
                        <a:pt x="37" y="25"/>
                      </a:lnTo>
                      <a:lnTo>
                        <a:pt x="37" y="33"/>
                      </a:lnTo>
                      <a:lnTo>
                        <a:pt x="21" y="33"/>
                      </a:lnTo>
                      <a:close/>
                      <a:moveTo>
                        <a:pt x="0" y="21"/>
                      </a:moveTo>
                      <a:lnTo>
                        <a:pt x="0" y="13"/>
                      </a:lnTo>
                      <a:lnTo>
                        <a:pt x="16" y="13"/>
                      </a:lnTo>
                      <a:lnTo>
                        <a:pt x="16" y="21"/>
                      </a:lnTo>
                      <a:lnTo>
                        <a:pt x="0" y="21"/>
                      </a:lnTo>
                      <a:close/>
                      <a:moveTo>
                        <a:pt x="21" y="21"/>
                      </a:moveTo>
                      <a:lnTo>
                        <a:pt x="21" y="13"/>
                      </a:lnTo>
                      <a:lnTo>
                        <a:pt x="37" y="13"/>
                      </a:lnTo>
                      <a:lnTo>
                        <a:pt x="37" y="21"/>
                      </a:lnTo>
                      <a:lnTo>
                        <a:pt x="21" y="21"/>
                      </a:lnTo>
                      <a:close/>
                      <a:moveTo>
                        <a:pt x="0" y="8"/>
                      </a:moveTo>
                      <a:lnTo>
                        <a:pt x="0" y="0"/>
                      </a:lnTo>
                      <a:lnTo>
                        <a:pt x="16" y="0"/>
                      </a:lnTo>
                      <a:lnTo>
                        <a:pt x="16" y="8"/>
                      </a:lnTo>
                      <a:lnTo>
                        <a:pt x="0" y="8"/>
                      </a:lnTo>
                      <a:close/>
                      <a:moveTo>
                        <a:pt x="21" y="8"/>
                      </a:moveTo>
                      <a:lnTo>
                        <a:pt x="21" y="0"/>
                      </a:lnTo>
                      <a:lnTo>
                        <a:pt x="37" y="0"/>
                      </a:lnTo>
                      <a:lnTo>
                        <a:pt x="37" y="8"/>
                      </a:lnTo>
                      <a:lnTo>
                        <a:pt x="21"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2" name="Freeform 143"/>
                <p:cNvSpPr>
                  <a:spLocks/>
                </p:cNvSpPr>
                <p:nvPr/>
              </p:nvSpPr>
              <p:spPr bwMode="auto">
                <a:xfrm>
                  <a:off x="812" y="1543"/>
                  <a:ext cx="73" cy="81"/>
                </a:xfrm>
                <a:custGeom>
                  <a:avLst/>
                  <a:gdLst>
                    <a:gd name="T0" fmla="*/ 11 w 155"/>
                    <a:gd name="T1" fmla="*/ 172 h 172"/>
                    <a:gd name="T2" fmla="*/ 0 w 155"/>
                    <a:gd name="T3" fmla="*/ 160 h 172"/>
                    <a:gd name="T4" fmla="*/ 0 w 155"/>
                    <a:gd name="T5" fmla="*/ 12 h 172"/>
                    <a:gd name="T6" fmla="*/ 11 w 155"/>
                    <a:gd name="T7" fmla="*/ 0 h 172"/>
                    <a:gd name="T8" fmla="*/ 143 w 155"/>
                    <a:gd name="T9" fmla="*/ 0 h 172"/>
                    <a:gd name="T10" fmla="*/ 155 w 155"/>
                    <a:gd name="T11" fmla="*/ 12 h 172"/>
                    <a:gd name="T12" fmla="*/ 155 w 155"/>
                    <a:gd name="T13" fmla="*/ 160 h 172"/>
                    <a:gd name="T14" fmla="*/ 143 w 155"/>
                    <a:gd name="T15" fmla="*/ 172 h 172"/>
                    <a:gd name="T16" fmla="*/ 11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1" y="172"/>
                      </a:moveTo>
                      <a:cubicBezTo>
                        <a:pt x="5" y="172"/>
                        <a:pt x="0" y="166"/>
                        <a:pt x="0" y="160"/>
                      </a:cubicBezTo>
                      <a:cubicBezTo>
                        <a:pt x="0" y="12"/>
                        <a:pt x="0" y="12"/>
                        <a:pt x="0" y="12"/>
                      </a:cubicBezTo>
                      <a:cubicBezTo>
                        <a:pt x="0" y="5"/>
                        <a:pt x="5" y="0"/>
                        <a:pt x="11" y="0"/>
                      </a:cubicBezTo>
                      <a:cubicBezTo>
                        <a:pt x="143" y="0"/>
                        <a:pt x="143" y="0"/>
                        <a:pt x="143" y="0"/>
                      </a:cubicBezTo>
                      <a:cubicBezTo>
                        <a:pt x="150" y="0"/>
                        <a:pt x="155" y="5"/>
                        <a:pt x="155" y="12"/>
                      </a:cubicBezTo>
                      <a:cubicBezTo>
                        <a:pt x="155" y="160"/>
                        <a:pt x="155" y="160"/>
                        <a:pt x="155" y="160"/>
                      </a:cubicBezTo>
                      <a:cubicBezTo>
                        <a:pt x="155" y="166"/>
                        <a:pt x="150" y="172"/>
                        <a:pt x="143" y="172"/>
                      </a:cubicBezTo>
                      <a:cubicBezTo>
                        <a:pt x="11" y="172"/>
                        <a:pt x="11" y="172"/>
                        <a:pt x="11"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grpSp>
          <p:sp>
            <p:nvSpPr>
              <p:cNvPr id="21" name="Rectangle 20"/>
              <p:cNvSpPr/>
              <p:nvPr/>
            </p:nvSpPr>
            <p:spPr>
              <a:xfrm>
                <a:off x="9230124" y="3414940"/>
                <a:ext cx="1081283" cy="250732"/>
              </a:xfrm>
              <a:prstGeom prst="rect">
                <a:avLst/>
              </a:prstGeom>
            </p:spPr>
            <p:txBody>
              <a:bodyPr wrap="none">
                <a:spAutoFit/>
              </a:bodyPr>
              <a:lstStyle/>
              <a:p>
                <a:pPr marL="457157" lvl="1" algn="r" defTabSz="914314">
                  <a:defRPr/>
                </a:pPr>
                <a:r>
                  <a:rPr lang="en-US" sz="588" dirty="0">
                    <a:solidFill>
                      <a:srgbClr val="FFFFFF"/>
                    </a:solidFill>
                    <a:latin typeface="Segoe UI"/>
                  </a:rPr>
                  <a:t>Java</a:t>
                </a:r>
              </a:p>
            </p:txBody>
          </p:sp>
          <p:sp>
            <p:nvSpPr>
              <p:cNvPr id="22" name="Rectangle 21"/>
              <p:cNvSpPr/>
              <p:nvPr/>
            </p:nvSpPr>
            <p:spPr>
              <a:xfrm>
                <a:off x="8363953" y="3888056"/>
                <a:ext cx="1071212" cy="250228"/>
              </a:xfrm>
              <a:prstGeom prst="rect">
                <a:avLst/>
              </a:prstGeom>
            </p:spPr>
            <p:txBody>
              <a:bodyPr wrap="none">
                <a:spAutoFit/>
              </a:bodyPr>
              <a:lstStyle/>
              <a:p>
                <a:pPr marL="457157" lvl="1" algn="r" defTabSz="914314">
                  <a:defRPr/>
                </a:pPr>
                <a:r>
                  <a:rPr lang="en-US" sz="588" dirty="0">
                    <a:solidFill>
                      <a:srgbClr val="FFFFFF"/>
                    </a:solidFill>
                    <a:latin typeface="Segoe UI"/>
                  </a:rPr>
                  <a:t>PHP</a:t>
                </a:r>
              </a:p>
            </p:txBody>
          </p:sp>
          <p:sp>
            <p:nvSpPr>
              <p:cNvPr id="23" name="Rectangle 22"/>
              <p:cNvSpPr/>
              <p:nvPr/>
            </p:nvSpPr>
            <p:spPr>
              <a:xfrm>
                <a:off x="9073764" y="4526225"/>
                <a:ext cx="1103050" cy="250732"/>
              </a:xfrm>
              <a:prstGeom prst="rect">
                <a:avLst/>
              </a:prstGeom>
            </p:spPr>
            <p:txBody>
              <a:bodyPr wrap="none">
                <a:spAutoFit/>
              </a:bodyPr>
              <a:lstStyle/>
              <a:p>
                <a:pPr marL="457157" lvl="1" algn="r" defTabSz="914314">
                  <a:defRPr/>
                </a:pPr>
                <a:r>
                  <a:rPr lang="en-US" sz="588" dirty="0">
                    <a:solidFill>
                      <a:srgbClr val="FFFFFF"/>
                    </a:solidFill>
                    <a:latin typeface="Segoe UI"/>
                  </a:rPr>
                  <a:t>Data</a:t>
                </a:r>
              </a:p>
            </p:txBody>
          </p:sp>
          <p:sp>
            <p:nvSpPr>
              <p:cNvPr id="24" name="Rectangle 23"/>
              <p:cNvSpPr/>
              <p:nvPr/>
            </p:nvSpPr>
            <p:spPr>
              <a:xfrm>
                <a:off x="8475426" y="4726723"/>
                <a:ext cx="1079106" cy="250732"/>
              </a:xfrm>
              <a:prstGeom prst="rect">
                <a:avLst/>
              </a:prstGeom>
            </p:spPr>
            <p:txBody>
              <a:bodyPr wrap="none">
                <a:spAutoFit/>
              </a:bodyPr>
              <a:lstStyle/>
              <a:p>
                <a:pPr marL="457157" lvl="1" algn="r" defTabSz="914314">
                  <a:defRPr/>
                </a:pPr>
                <a:r>
                  <a:rPr lang="en-US" sz="588" dirty="0">
                    <a:solidFill>
                      <a:srgbClr val="FFFFFF"/>
                    </a:solidFill>
                    <a:latin typeface="Segoe UI"/>
                  </a:rPr>
                  <a:t>App</a:t>
                </a:r>
              </a:p>
            </p:txBody>
          </p:sp>
        </p:grpSp>
      </p:grpSp>
      <p:grpSp>
        <p:nvGrpSpPr>
          <p:cNvPr id="9" name="Group 8"/>
          <p:cNvGrpSpPr/>
          <p:nvPr/>
        </p:nvGrpSpPr>
        <p:grpSpPr>
          <a:xfrm>
            <a:off x="269240" y="1323072"/>
            <a:ext cx="5741265" cy="5288906"/>
            <a:chOff x="274638" y="1349106"/>
            <a:chExt cx="5856389" cy="5394960"/>
          </a:xfrm>
        </p:grpSpPr>
        <p:sp>
          <p:nvSpPr>
            <p:cNvPr id="14" name="Rectangle 13"/>
            <p:cNvSpPr/>
            <p:nvPr/>
          </p:nvSpPr>
          <p:spPr>
            <a:xfrm>
              <a:off x="278867"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3" name="Text Placeholder 1"/>
            <p:cNvSpPr txBox="1">
              <a:spLocks/>
            </p:cNvSpPr>
            <p:nvPr/>
          </p:nvSpPr>
          <p:spPr>
            <a:xfrm>
              <a:off x="274638" y="1353704"/>
              <a:ext cx="5856389" cy="4734358"/>
            </a:xfrm>
            <a:prstGeom prst="rect">
              <a:avLst/>
            </a:prstGeom>
          </p:spPr>
          <p:txBody>
            <a:bodyPr vert="horz" lIns="179285" tIns="143428" rIns="179285" bIns="143428" rtlCol="0" anchor="t"/>
            <a:lstStyle>
              <a:defPPr>
                <a:defRPr lang="en-US"/>
              </a:defPPr>
              <a:lvl1pPr marL="0" algn="l" defTabSz="932688" rtl="0" eaLnBrk="1" latinLnBrk="0" hangingPunct="1">
                <a:defRPr sz="1224" kern="1200">
                  <a:solidFill>
                    <a:schemeClr val="tx1">
                      <a:tint val="75000"/>
                    </a:schemeClr>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314">
                <a:defRPr/>
              </a:pPr>
              <a:r>
                <a:rPr lang="en-US" sz="1961" dirty="0">
                  <a:gradFill>
                    <a:gsLst>
                      <a:gs pos="0">
                        <a:srgbClr val="0070C0"/>
                      </a:gs>
                      <a:gs pos="100000">
                        <a:srgbClr val="0070C0"/>
                      </a:gs>
                    </a:gsLst>
                  </a:gradFill>
                  <a:latin typeface="Segoe UI"/>
                </a:rPr>
                <a:t>Visual Studio 2015, “15” and 2013</a:t>
              </a:r>
              <a:endParaRPr lang="en-US" sz="1961" baseline="30000" dirty="0">
                <a:gradFill>
                  <a:gsLst>
                    <a:gs pos="0">
                      <a:srgbClr val="0070C0"/>
                    </a:gs>
                    <a:gs pos="100000">
                      <a:srgbClr val="0070C0"/>
                    </a:gs>
                  </a:gsLst>
                </a:gradFill>
                <a:latin typeface="Segoe UI"/>
              </a:endParaRPr>
            </a:p>
            <a:p>
              <a:pPr marL="0" lvl="1" defTabSz="914314">
                <a:defRPr/>
              </a:pPr>
              <a:r>
                <a:rPr lang="en-US" sz="1568" dirty="0">
                  <a:gradFill>
                    <a:gsLst>
                      <a:gs pos="0">
                        <a:srgbClr val="505050"/>
                      </a:gs>
                      <a:gs pos="100000">
                        <a:srgbClr val="505050"/>
                      </a:gs>
                    </a:gsLst>
                  </a:gradFill>
                  <a:latin typeface="Segoe UI"/>
                </a:rPr>
                <a:t>App Services</a:t>
              </a:r>
            </a:p>
            <a:p>
              <a:pPr marL="0" lvl="1" defTabSz="914314">
                <a:defRPr/>
              </a:pPr>
              <a:r>
                <a:rPr lang="en-US" sz="1568" dirty="0">
                  <a:gradFill>
                    <a:gsLst>
                      <a:gs pos="0">
                        <a:srgbClr val="505050"/>
                      </a:gs>
                      <a:gs pos="100000">
                        <a:srgbClr val="505050"/>
                      </a:gs>
                    </a:gsLst>
                  </a:gradFill>
                  <a:latin typeface="Segoe UI"/>
                </a:rPr>
                <a:t>Connected Services</a:t>
              </a:r>
            </a:p>
            <a:p>
              <a:pPr marL="0" lvl="1" defTabSz="914314">
                <a:defRPr/>
              </a:pPr>
              <a:r>
                <a:rPr lang="en-US" sz="1568" dirty="0">
                  <a:gradFill>
                    <a:gsLst>
                      <a:gs pos="0">
                        <a:srgbClr val="505050"/>
                      </a:gs>
                      <a:gs pos="100000">
                        <a:srgbClr val="505050"/>
                      </a:gs>
                    </a:gsLst>
                  </a:gradFill>
                  <a:latin typeface="Segoe UI"/>
                </a:rPr>
                <a:t>WebJobs</a:t>
              </a:r>
            </a:p>
            <a:p>
              <a:pPr marL="0" lvl="1" defTabSz="914314">
                <a:defRPr/>
              </a:pPr>
              <a:r>
                <a:rPr lang="en-US" sz="1568" dirty="0">
                  <a:gradFill>
                    <a:gsLst>
                      <a:gs pos="0">
                        <a:srgbClr val="505050"/>
                      </a:gs>
                      <a:gs pos="100000">
                        <a:srgbClr val="505050"/>
                      </a:gs>
                    </a:gsLst>
                  </a:gradFill>
                  <a:latin typeface="Segoe UI"/>
                </a:rPr>
                <a:t>PowerShell Editing</a:t>
              </a:r>
            </a:p>
            <a:p>
              <a:pPr marL="0" lvl="1" defTabSz="914314">
                <a:defRPr/>
              </a:pPr>
              <a:r>
                <a:rPr lang="en-US" sz="1568" dirty="0">
                  <a:gradFill>
                    <a:gsLst>
                      <a:gs pos="0">
                        <a:srgbClr val="505050"/>
                      </a:gs>
                      <a:gs pos="100000">
                        <a:srgbClr val="505050"/>
                      </a:gs>
                    </a:gsLst>
                  </a:gradFill>
                  <a:latin typeface="Segoe UI"/>
                </a:rPr>
                <a:t>Debugging</a:t>
              </a:r>
            </a:p>
            <a:p>
              <a:pPr marL="0" lvl="1" defTabSz="914314">
                <a:defRPr/>
              </a:pPr>
              <a:r>
                <a:rPr lang="en-US" sz="1568" dirty="0">
                  <a:gradFill>
                    <a:gsLst>
                      <a:gs pos="0">
                        <a:srgbClr val="505050"/>
                      </a:gs>
                      <a:gs pos="100000">
                        <a:srgbClr val="505050"/>
                      </a:gs>
                    </a:gsLst>
                  </a:gradFill>
                  <a:latin typeface="Segoe UI"/>
                </a:rPr>
                <a:t>Integrated DevOps</a:t>
              </a:r>
            </a:p>
            <a:p>
              <a:pPr defTabSz="914314">
                <a:defRPr/>
              </a:pPr>
              <a:endParaRPr lang="en-US" sz="980"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gradFill>
                  <a:latin typeface="Segoe UI"/>
                </a:rPr>
                <a:t>Azure SDK for .NET </a:t>
              </a:r>
            </a:p>
            <a:p>
              <a:pPr marL="0" lvl="1" defTabSz="914314">
                <a:defRPr/>
              </a:pPr>
              <a:r>
                <a:rPr lang="en-US" sz="1568" dirty="0">
                  <a:gradFill>
                    <a:gsLst>
                      <a:gs pos="0">
                        <a:srgbClr val="505050"/>
                      </a:gs>
                      <a:gs pos="100000">
                        <a:srgbClr val="505050"/>
                      </a:gs>
                    </a:gsLst>
                  </a:gradFill>
                  <a:latin typeface="Segoe UI"/>
                </a:rPr>
                <a:t>Cloud Services</a:t>
              </a:r>
            </a:p>
            <a:p>
              <a:pPr marL="0" lvl="1" defTabSz="914314">
                <a:defRPr/>
              </a:pPr>
              <a:r>
                <a:rPr lang="en-US" sz="1568" dirty="0">
                  <a:gradFill>
                    <a:gsLst>
                      <a:gs pos="0">
                        <a:srgbClr val="505050"/>
                      </a:gs>
                      <a:gs pos="100000">
                        <a:srgbClr val="505050"/>
                      </a:gs>
                    </a:gsLst>
                  </a:gradFill>
                  <a:latin typeface="Segoe UI"/>
                </a:rPr>
                <a:t>Azure Resource Manager (ARM, IaaS VMs)</a:t>
              </a:r>
            </a:p>
            <a:p>
              <a:pPr marL="0" lvl="1" defTabSz="914314">
                <a:defRPr/>
              </a:pPr>
              <a:r>
                <a:rPr lang="en-US" sz="1568" dirty="0">
                  <a:gradFill>
                    <a:gsLst>
                      <a:gs pos="0">
                        <a:srgbClr val="505050"/>
                      </a:gs>
                      <a:gs pos="100000">
                        <a:srgbClr val="505050"/>
                      </a:gs>
                    </a:gsLst>
                  </a:gradFill>
                  <a:latin typeface="Segoe UI"/>
                </a:rPr>
                <a:t>Azure Resource Optics via Cloud Explorer</a:t>
              </a:r>
              <a:endParaRPr lang="en-US" sz="196" dirty="0">
                <a:gradFill>
                  <a:gsLst>
                    <a:gs pos="0">
                      <a:srgbClr val="505050"/>
                    </a:gs>
                    <a:gs pos="100000">
                      <a:srgbClr val="505050"/>
                    </a:gs>
                  </a:gsLst>
                </a:gradFill>
                <a:latin typeface="Segoe UI"/>
              </a:endParaRPr>
            </a:p>
            <a:p>
              <a:pPr marL="0" lvl="1" defTabSz="914314">
                <a:defRPr/>
              </a:pPr>
              <a:r>
                <a:rPr lang="en-US" sz="1568" dirty="0">
                  <a:gradFill>
                    <a:gsLst>
                      <a:gs pos="0">
                        <a:srgbClr val="505050"/>
                      </a:gs>
                      <a:gs pos="100000">
                        <a:srgbClr val="505050"/>
                      </a:gs>
                    </a:gsLst>
                  </a:gradFill>
                  <a:latin typeface="Segoe UI"/>
                </a:rPr>
                <a:t>Diagnostics for Cloud Services, VMs and VMSS</a:t>
              </a:r>
            </a:p>
            <a:p>
              <a:pPr marL="0" lvl="1" defTabSz="914314">
                <a:defRPr/>
              </a:pPr>
              <a:r>
                <a:rPr lang="en-US" sz="1568" dirty="0">
                  <a:gradFill>
                    <a:gsLst>
                      <a:gs pos="0">
                        <a:srgbClr val="505050"/>
                      </a:gs>
                      <a:gs pos="100000">
                        <a:srgbClr val="505050"/>
                      </a:gs>
                    </a:gsLst>
                  </a:gradFill>
                  <a:latin typeface="Segoe UI"/>
                </a:rPr>
                <a:t>Data Factory Tools</a:t>
              </a:r>
            </a:p>
            <a:p>
              <a:pPr marL="737278" lvl="1" indent="-280121" defTabSz="914314">
                <a:buFont typeface="Arial" panose="020B0604020202020204" pitchFamily="34" charset="0"/>
                <a:buChar char="•"/>
                <a:defRPr/>
              </a:pPr>
              <a:endParaRPr lang="en-US" sz="1568" dirty="0">
                <a:gradFill>
                  <a:gsLst>
                    <a:gs pos="0">
                      <a:srgbClr val="505050"/>
                    </a:gs>
                    <a:gs pos="100000">
                      <a:srgbClr val="505050"/>
                    </a:gs>
                  </a:gsLst>
                </a:gradFill>
                <a:latin typeface="Segoe UI"/>
              </a:endParaRPr>
            </a:p>
            <a:p>
              <a:pPr lvl="0">
                <a:defRPr/>
              </a:pPr>
              <a:r>
                <a:rPr lang="en-US" sz="1961" dirty="0">
                  <a:gradFill>
                    <a:gsLst>
                      <a:gs pos="0">
                        <a:srgbClr val="0070C0"/>
                      </a:gs>
                      <a:gs pos="100000">
                        <a:srgbClr val="0070C0"/>
                      </a:gs>
                    </a:gsLst>
                  </a:gradFill>
                </a:rPr>
                <a:t>Visual Studio Tools for Docker – Preview</a:t>
              </a:r>
            </a:p>
            <a:p>
              <a:pPr lvl="0">
                <a:defRPr/>
              </a:pPr>
              <a:endParaRPr lang="en-US" sz="1961"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lin ang="0" scaled="0"/>
                  </a:gradFill>
                  <a:latin typeface="Segoe UI"/>
                </a:rPr>
                <a:t>Azure Service Fabric Tools for Visual Studio</a:t>
              </a:r>
            </a:p>
            <a:p>
              <a:pPr defTabSz="914314">
                <a:defRPr/>
              </a:pPr>
              <a:endParaRPr lang="en-US" sz="969"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p:txBody>
        </p:sp>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b="-7009"/>
            <a:stretch/>
          </p:blipFill>
          <p:spPr>
            <a:xfrm>
              <a:off x="4610331" y="1471459"/>
              <a:ext cx="1368323" cy="1294178"/>
            </a:xfrm>
            <a:prstGeom prst="rect">
              <a:avLst/>
            </a:prstGeom>
          </p:spPr>
        </p:pic>
      </p:grpSp>
    </p:spTree>
    <p:extLst>
      <p:ext uri="{BB962C8B-B14F-4D97-AF65-F5344CB8AC3E}">
        <p14:creationId xmlns:p14="http://schemas.microsoft.com/office/powerpoint/2010/main" val="362915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923" y="289958"/>
            <a:ext cx="11655078" cy="899537"/>
          </a:xfrm>
        </p:spPr>
        <p:txBody>
          <a:bodyPr/>
          <a:lstStyle/>
          <a:p>
            <a:r>
              <a:rPr lang="en-US" dirty="0">
                <a:solidFill>
                  <a:schemeClr val="tx1"/>
                </a:solidFill>
              </a:rPr>
              <a:t>SDKs for Node</a:t>
            </a:r>
          </a:p>
        </p:txBody>
      </p:sp>
      <p:grpSp>
        <p:nvGrpSpPr>
          <p:cNvPr id="100" name="Group 99"/>
          <p:cNvGrpSpPr/>
          <p:nvPr/>
        </p:nvGrpSpPr>
        <p:grpSpPr>
          <a:xfrm>
            <a:off x="1056451" y="1307506"/>
            <a:ext cx="3433806" cy="5462086"/>
            <a:chOff x="1077634" y="1333228"/>
            <a:chExt cx="3502661" cy="5571612"/>
          </a:xfrm>
        </p:grpSpPr>
        <p:grpSp>
          <p:nvGrpSpPr>
            <p:cNvPr id="7" name="Group 6"/>
            <p:cNvGrpSpPr/>
            <p:nvPr/>
          </p:nvGrpSpPr>
          <p:grpSpPr>
            <a:xfrm>
              <a:off x="2993339" y="1333228"/>
              <a:ext cx="1586956" cy="687438"/>
              <a:chOff x="364686" y="1553046"/>
              <a:chExt cx="1801306" cy="780290"/>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6"/>
                <a:ext cx="780290" cy="780290"/>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3"/>
              <a:ext cx="1793469" cy="626567"/>
              <a:chOff x="117935" y="3726840"/>
              <a:chExt cx="2035713" cy="711197"/>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0"/>
                <a:ext cx="711197" cy="711197"/>
              </a:xfrm>
              <a:prstGeom prst="rect">
                <a:avLst/>
              </a:prstGeom>
            </p:spPr>
          </p:pic>
          <p:sp>
            <p:nvSpPr>
              <p:cNvPr id="11" name="TextBox 10"/>
              <p:cNvSpPr txBox="1"/>
              <p:nvPr/>
            </p:nvSpPr>
            <p:spPr>
              <a:xfrm>
                <a:off x="117935" y="3815715"/>
                <a:ext cx="1303141"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5" y="5487706"/>
              <a:ext cx="2056381" cy="687438"/>
              <a:chOff x="-180487" y="2577628"/>
              <a:chExt cx="2334136" cy="780290"/>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59" y="2577628"/>
                <a:ext cx="780290" cy="780290"/>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10"/>
              <a:chExt cx="1813334" cy="723750"/>
            </a:xfrm>
          </p:grpSpPr>
          <p:grpSp>
            <p:nvGrpSpPr>
              <p:cNvPr id="30" name="Group 4"/>
              <p:cNvGrpSpPr>
                <a:grpSpLocks noChangeAspect="1"/>
              </p:cNvGrpSpPr>
              <p:nvPr/>
            </p:nvGrpSpPr>
            <p:grpSpPr bwMode="auto">
              <a:xfrm>
                <a:off x="2231082" y="1835410"/>
                <a:ext cx="689565" cy="723750"/>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4"/>
              <a:chExt cx="2810495" cy="620192"/>
            </a:xfrm>
          </p:grpSpPr>
          <p:grpSp>
            <p:nvGrpSpPr>
              <p:cNvPr id="43" name="Group 9"/>
              <p:cNvGrpSpPr>
                <a:grpSpLocks noChangeAspect="1"/>
              </p:cNvGrpSpPr>
              <p:nvPr/>
            </p:nvGrpSpPr>
            <p:grpSpPr bwMode="auto">
              <a:xfrm>
                <a:off x="1848495" y="2661974"/>
                <a:ext cx="758366" cy="620192"/>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72"/>
              <a:ext cx="1515173" cy="570748"/>
              <a:chOff x="591605" y="4341398"/>
              <a:chExt cx="1719828" cy="647839"/>
            </a:xfrm>
          </p:grpSpPr>
          <p:grpSp>
            <p:nvGrpSpPr>
              <p:cNvPr id="52" name="Group 17"/>
              <p:cNvGrpSpPr>
                <a:grpSpLocks noChangeAspect="1"/>
              </p:cNvGrpSpPr>
              <p:nvPr/>
            </p:nvGrpSpPr>
            <p:grpSpPr bwMode="auto">
              <a:xfrm>
                <a:off x="1828800"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7"/>
              <a:chExt cx="2134574" cy="666699"/>
            </a:xfrm>
          </p:grpSpPr>
          <p:grpSp>
            <p:nvGrpSpPr>
              <p:cNvPr id="58" name="Group 22"/>
              <p:cNvGrpSpPr>
                <a:grpSpLocks noChangeAspect="1"/>
              </p:cNvGrpSpPr>
              <p:nvPr/>
            </p:nvGrpSpPr>
            <p:grpSpPr bwMode="auto">
              <a:xfrm>
                <a:off x="1661052" y="3480797"/>
                <a:ext cx="512944" cy="666699"/>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3"/>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5278059" y="3760367"/>
            <a:ext cx="1475265" cy="36207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pic>
        <p:nvPicPr>
          <p:cNvPr id="114" name="Picture 113"/>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42353"/>
          <a:stretch/>
        </p:blipFill>
        <p:spPr>
          <a:xfrm>
            <a:off x="7144391" y="3782077"/>
            <a:ext cx="606055" cy="350438"/>
          </a:xfrm>
          <a:prstGeom prst="rect">
            <a:avLst/>
          </a:prstGeom>
        </p:spPr>
      </p:pic>
      <p:pic>
        <p:nvPicPr>
          <p:cNvPr id="115" name="Picture 114"/>
          <p:cNvPicPr>
            <a:picLocks noChangeAspect="1"/>
          </p:cNvPicPr>
          <p:nvPr/>
        </p:nvPicPr>
        <p:blipFill rotWithShape="1">
          <a:blip r:embed="rId11" cstate="print">
            <a:extLst>
              <a:ext uri="{28A0092B-C50C-407E-A947-70E740481C1C}">
                <a14:useLocalDpi xmlns:a14="http://schemas.microsoft.com/office/drawing/2010/main" val="0"/>
              </a:ext>
            </a:extLst>
          </a:blip>
          <a:srcRect r="56759"/>
          <a:stretch/>
        </p:blipFill>
        <p:spPr>
          <a:xfrm>
            <a:off x="6699134" y="3782077"/>
            <a:ext cx="454595" cy="350438"/>
          </a:xfrm>
          <a:prstGeom prst="rect">
            <a:avLst/>
          </a:prstGeom>
        </p:spPr>
      </p:pic>
      <p:cxnSp>
        <p:nvCxnSpPr>
          <p:cNvPr id="116" name="Straight Connector 115"/>
          <p:cNvCxnSpPr/>
          <p:nvPr/>
        </p:nvCxnSpPr>
        <p:spPr>
          <a:xfrm>
            <a:off x="5224915" y="3304549"/>
            <a:ext cx="26025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224915" y="4531503"/>
            <a:ext cx="2602580" cy="778454"/>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gradFill>
                  <a:gsLst>
                    <a:gs pos="2917">
                      <a:schemeClr val="tx1"/>
                    </a:gs>
                    <a:gs pos="30000">
                      <a:schemeClr val="tx1"/>
                    </a:gs>
                  </a:gsLst>
                  <a:lin ang="5400000" scaled="0"/>
                </a:gradFill>
              </a:rPr>
              <a:t>Cognitive Services Coming Soon !!!</a:t>
            </a:r>
          </a:p>
        </p:txBody>
      </p:sp>
    </p:spTree>
    <p:extLst>
      <p:ext uri="{BB962C8B-B14F-4D97-AF65-F5344CB8AC3E}">
        <p14:creationId xmlns:p14="http://schemas.microsoft.com/office/powerpoint/2010/main" val="1783542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0" y="1186674"/>
            <a:ext cx="8066548" cy="1158629"/>
          </a:xfrm>
        </p:spPr>
        <p:txBody>
          <a:bodyPr/>
          <a:lstStyle/>
          <a:p>
            <a:r>
              <a:rPr lang="en-US" dirty="0"/>
              <a:t>Demo</a:t>
            </a:r>
          </a:p>
        </p:txBody>
      </p:sp>
      <p:sp>
        <p:nvSpPr>
          <p:cNvPr id="2" name="Text Placeholder 1"/>
          <p:cNvSpPr>
            <a:spLocks noGrp="1"/>
          </p:cNvSpPr>
          <p:nvPr>
            <p:ph type="body" sz="quarter" idx="12"/>
          </p:nvPr>
        </p:nvSpPr>
        <p:spPr>
          <a:xfrm>
            <a:off x="269240" y="3877213"/>
            <a:ext cx="8067822" cy="1158629"/>
          </a:xfrm>
        </p:spPr>
        <p:txBody>
          <a:bodyPr/>
          <a:lstStyle/>
          <a:p>
            <a:r>
              <a:rPr lang="en-US" dirty="0"/>
              <a:t>Azure </a:t>
            </a:r>
            <a:r>
              <a:rPr lang="en-US"/>
              <a:t>Command-Line Interface (</a:t>
            </a:r>
            <a:r>
              <a:rPr lang="en-US" dirty="0"/>
              <a:t>CLI</a:t>
            </a:r>
            <a:r>
              <a:rPr lang="en-US"/>
              <a:t>) 2.0 Preview</a:t>
            </a:r>
            <a:endParaRPr lang="en-US" dirty="0"/>
          </a:p>
        </p:txBody>
      </p:sp>
    </p:spTree>
    <p:extLst>
      <p:ext uri="{BB962C8B-B14F-4D97-AF65-F5344CB8AC3E}">
        <p14:creationId xmlns:p14="http://schemas.microsoft.com/office/powerpoint/2010/main" val="181841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Benefits</a:t>
            </a:r>
          </a:p>
        </p:txBody>
      </p:sp>
    </p:spTree>
    <p:extLst>
      <p:ext uri="{BB962C8B-B14F-4D97-AF65-F5344CB8AC3E}">
        <p14:creationId xmlns:p14="http://schemas.microsoft.com/office/powerpoint/2010/main" val="63303481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1"/>
          <p:cNvSpPr>
            <a:spLocks noGrp="1"/>
          </p:cNvSpPr>
          <p:nvPr>
            <p:ph type="body" sz="quarter" idx="13"/>
          </p:nvPr>
        </p:nvSpPr>
        <p:spPr>
          <a:xfrm>
            <a:off x="4781198" y="2871479"/>
            <a:ext cx="7229778" cy="3771022"/>
          </a:xfrm>
        </p:spPr>
        <p:txBody>
          <a:bodyPr vert="horz" wrap="square" lIns="179285" tIns="143428" rIns="179285" bIns="143428" rtlCol="0">
            <a:noAutofit/>
          </a:bodyPr>
          <a:lstStyle/>
          <a:p>
            <a:pPr>
              <a:spcBef>
                <a:spcPts val="1176"/>
              </a:spcBef>
            </a:pPr>
            <a:r>
              <a:rPr lang="it-IT" sz="3137" dirty="0">
                <a:gradFill>
                  <a:gsLst>
                    <a:gs pos="90300">
                      <a:schemeClr val="accent1"/>
                    </a:gs>
                    <a:gs pos="0">
                      <a:schemeClr val="accent1"/>
                    </a:gs>
                  </a:gsLst>
                  <a:lin ang="0" scaled="0"/>
                </a:gradFill>
                <a:latin typeface="Segoe UI Light"/>
              </a:rPr>
              <a:t>Visual Studio subscription (paid, MPN,  or BizSpark)</a:t>
            </a:r>
          </a:p>
          <a:p>
            <a:pPr>
              <a:spcBef>
                <a:spcPts val="1176"/>
              </a:spcBef>
            </a:pPr>
            <a:r>
              <a:rPr lang="en-US" sz="1765" dirty="0">
                <a:gradFill>
                  <a:gsLst>
                    <a:gs pos="90300">
                      <a:schemeClr val="tx1"/>
                    </a:gs>
                    <a:gs pos="0">
                      <a:schemeClr val="tx1"/>
                    </a:gs>
                  </a:gsLst>
                  <a:lin ang="0" scaled="0"/>
                </a:gradFill>
              </a:rPr>
              <a:t>Try out different Azure services, experiment, and learn</a:t>
            </a:r>
          </a:p>
          <a:p>
            <a:pPr>
              <a:spcBef>
                <a:spcPts val="1176"/>
              </a:spcBef>
            </a:pPr>
            <a:r>
              <a:rPr lang="en-US" sz="1765" dirty="0">
                <a:gradFill>
                  <a:gsLst>
                    <a:gs pos="90300">
                      <a:schemeClr val="tx1"/>
                    </a:gs>
                    <a:gs pos="0">
                      <a:schemeClr val="tx1"/>
                    </a:gs>
                  </a:gsLst>
                  <a:lin ang="0" scaled="0"/>
                </a:gradFill>
              </a:rPr>
              <a:t>Provision developer machines with Visual Studio VMs in Azure</a:t>
            </a:r>
          </a:p>
          <a:p>
            <a:pPr>
              <a:spcBef>
                <a:spcPts val="1176"/>
              </a:spcBef>
            </a:pPr>
            <a:r>
              <a:rPr lang="en-US" sz="1765" dirty="0">
                <a:gradFill>
                  <a:gsLst>
                    <a:gs pos="90300">
                      <a:schemeClr val="tx1"/>
                    </a:gs>
                    <a:gs pos="0">
                      <a:schemeClr val="tx1"/>
                    </a:gs>
                  </a:gsLst>
                  <a:lin ang="0" scaled="0"/>
                </a:gradFill>
              </a:rPr>
              <a:t>Great for individual dev/test workloads</a:t>
            </a:r>
          </a:p>
          <a:p>
            <a:pPr>
              <a:spcBef>
                <a:spcPts val="1176"/>
              </a:spcBef>
            </a:pPr>
            <a:r>
              <a:rPr lang="en-US" sz="1765" dirty="0">
                <a:gradFill>
                  <a:gsLst>
                    <a:gs pos="90300">
                      <a:schemeClr val="tx1"/>
                    </a:gs>
                    <a:gs pos="0">
                      <a:schemeClr val="tx1"/>
                    </a:gs>
                  </a:gsLst>
                  <a:lin ang="0" scaled="0"/>
                </a:gradFill>
              </a:rPr>
              <a:t>Each Visual Studio subscriber gets up to $150 per month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use for dev/test in Azure</a:t>
            </a:r>
          </a:p>
          <a:p>
            <a:pPr>
              <a:spcBef>
                <a:spcPts val="1176"/>
              </a:spcBef>
            </a:pPr>
            <a:r>
              <a:rPr lang="en-US" sz="1765" dirty="0">
                <a:gradFill>
                  <a:gsLst>
                    <a:gs pos="90300">
                      <a:schemeClr val="tx1"/>
                    </a:gs>
                    <a:gs pos="0">
                      <a:schemeClr val="tx1"/>
                    </a:gs>
                  </a:gsLst>
                  <a:lin ang="0" scaled="0"/>
                </a:gradFill>
              </a:rPr>
              <a:t>No charge for software installed for dev and test, plus access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subscriber-only VM gallery and special dev/test rates on HDInsight, Web Apps, and Cloud Service instances</a:t>
            </a:r>
          </a:p>
        </p:txBody>
      </p:sp>
      <p:sp>
        <p:nvSpPr>
          <p:cNvPr id="2" name="Text Placeholder 1"/>
          <p:cNvSpPr>
            <a:spLocks noGrp="1"/>
          </p:cNvSpPr>
          <p:nvPr>
            <p:ph type="body" sz="quarter" idx="13"/>
          </p:nvPr>
        </p:nvSpPr>
        <p:spPr>
          <a:xfrm>
            <a:off x="4781198" y="1036080"/>
            <a:ext cx="7229778" cy="1462136"/>
          </a:xfrm>
        </p:spPr>
        <p:txBody>
          <a:bodyPr vert="horz" wrap="square" lIns="179285" tIns="143428" rIns="179285" bIns="143428" rtlCol="0">
            <a:noAutofit/>
          </a:bodyPr>
          <a:lstStyle/>
          <a:p>
            <a:pPr>
              <a:spcBef>
                <a:spcPts val="1176"/>
              </a:spcBef>
            </a:pPr>
            <a:r>
              <a:rPr lang="en-US" sz="3137" dirty="0">
                <a:gradFill>
                  <a:gsLst>
                    <a:gs pos="90300">
                      <a:schemeClr val="accent1"/>
                    </a:gs>
                    <a:gs pos="0">
                      <a:schemeClr val="accent1"/>
                    </a:gs>
                  </a:gsLst>
                  <a:lin ang="0" scaled="0"/>
                </a:gradFill>
                <a:latin typeface="+mj-lt"/>
              </a:rPr>
              <a:t>Visual Studio Dev Essentials (free)</a:t>
            </a:r>
          </a:p>
          <a:p>
            <a:pPr>
              <a:spcBef>
                <a:spcPts val="1176"/>
              </a:spcBef>
            </a:pPr>
            <a:r>
              <a:rPr lang="en-US" sz="1765" dirty="0">
                <a:gradFill>
                  <a:gsLst>
                    <a:gs pos="90300">
                      <a:schemeClr val="tx1"/>
                    </a:gs>
                    <a:gs pos="0">
                      <a:schemeClr val="tx1"/>
                    </a:gs>
                  </a:gsLst>
                  <a:lin ang="0" scaled="0"/>
                </a:gradFill>
              </a:rPr>
              <a:t>Not a Visual Studio subscriber? Get a $25 monthly Azure credit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by joining Visual Studio Dev Essentials</a:t>
            </a:r>
          </a:p>
        </p:txBody>
      </p:sp>
      <p:sp>
        <p:nvSpPr>
          <p:cNvPr id="5" name="TextBox 4"/>
          <p:cNvSpPr txBox="1"/>
          <p:nvPr/>
        </p:nvSpPr>
        <p:spPr>
          <a:xfrm>
            <a:off x="4781199" y="269880"/>
            <a:ext cx="6154301" cy="832764"/>
          </a:xfrm>
          <a:prstGeom prst="rect">
            <a:avLst/>
          </a:prstGeom>
          <a:noFill/>
        </p:spPr>
        <p:txBody>
          <a:bodyPr wrap="square" lIns="179285" tIns="143428" rIns="179285" bIns="143428" rtlCol="0">
            <a:spAutoFit/>
          </a:bodyPr>
          <a:lstStyle/>
          <a:p>
            <a:pPr defTabSz="914314">
              <a:lnSpc>
                <a:spcPct val="90000"/>
              </a:lnSpc>
              <a:spcBef>
                <a:spcPts val="1176"/>
              </a:spcBef>
              <a:defRPr/>
            </a:pPr>
            <a:r>
              <a:rPr lang="en-US" sz="3921" dirty="0">
                <a:solidFill>
                  <a:schemeClr val="tx2"/>
                </a:solidFill>
                <a:latin typeface="Segoe UI Light"/>
              </a:rPr>
              <a:t>Microsoft Azure benefits</a:t>
            </a:r>
          </a:p>
        </p:txBody>
      </p:sp>
      <p:sp>
        <p:nvSpPr>
          <p:cNvPr id="3" name="Rectangle 2"/>
          <p:cNvSpPr/>
          <p:nvPr/>
        </p:nvSpPr>
        <p:spPr>
          <a:xfrm>
            <a:off x="1" y="487"/>
            <a:ext cx="4788714"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grpSp>
        <p:nvGrpSpPr>
          <p:cNvPr id="10" name="Group 9"/>
          <p:cNvGrpSpPr/>
          <p:nvPr/>
        </p:nvGrpSpPr>
        <p:grpSpPr>
          <a:xfrm>
            <a:off x="78188" y="269879"/>
            <a:ext cx="4641235" cy="3250193"/>
            <a:chOff x="79755" y="274794"/>
            <a:chExt cx="4734301" cy="3315366"/>
          </a:xfrm>
        </p:grpSpPr>
        <p:grpSp>
          <p:nvGrpSpPr>
            <p:cNvPr id="4" name="Group 3"/>
            <p:cNvGrpSpPr/>
            <p:nvPr/>
          </p:nvGrpSpPr>
          <p:grpSpPr>
            <a:xfrm>
              <a:off x="79755" y="274794"/>
              <a:ext cx="4656184" cy="3315366"/>
              <a:chOff x="79755" y="274794"/>
              <a:chExt cx="4656184" cy="3315366"/>
            </a:xfrm>
          </p:grpSpPr>
          <p:sp>
            <p:nvSpPr>
              <p:cNvPr id="9" name="Rectangle 8"/>
              <p:cNvSpPr/>
              <p:nvPr/>
            </p:nvSpPr>
            <p:spPr bwMode="auto">
              <a:xfrm>
                <a:off x="2363622" y="2188089"/>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2" name="Rectangle 11"/>
              <p:cNvSpPr/>
              <p:nvPr/>
            </p:nvSpPr>
            <p:spPr bwMode="auto">
              <a:xfrm>
                <a:off x="2364241" y="671473"/>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pic>
            <p:nvPicPr>
              <p:cNvPr id="13" name="Picture 12"/>
              <p:cNvPicPr>
                <a:picLocks noChangeAspect="1"/>
              </p:cNvPicPr>
              <p:nvPr/>
            </p:nvPicPr>
            <p:blipFill rotWithShape="1">
              <a:blip r:embed="rId3"/>
              <a:srcRect b="23298"/>
              <a:stretch/>
            </p:blipFill>
            <p:spPr>
              <a:xfrm>
                <a:off x="387834" y="985419"/>
                <a:ext cx="1676588" cy="697788"/>
              </a:xfrm>
              <a:prstGeom prst="rect">
                <a:avLst/>
              </a:prstGeom>
            </p:spPr>
          </p:pic>
          <p:pic>
            <p:nvPicPr>
              <p:cNvPr id="15" name="Picture 14"/>
              <p:cNvPicPr>
                <a:picLocks noChangeAspect="1"/>
              </p:cNvPicPr>
              <p:nvPr/>
            </p:nvPicPr>
            <p:blipFill rotWithShape="1">
              <a:blip r:embed="rId4"/>
              <a:srcRect b="22482"/>
              <a:stretch/>
            </p:blipFill>
            <p:spPr>
              <a:xfrm>
                <a:off x="2320754" y="2230466"/>
                <a:ext cx="2186402" cy="757123"/>
              </a:xfrm>
              <a:prstGeom prst="rect">
                <a:avLst/>
              </a:prstGeom>
            </p:spPr>
          </p:pic>
          <p:sp>
            <p:nvSpPr>
              <p:cNvPr id="16" name="Rectangle 15"/>
              <p:cNvSpPr/>
              <p:nvPr/>
            </p:nvSpPr>
            <p:spPr bwMode="auto">
              <a:xfrm>
                <a:off x="79755" y="2355146"/>
                <a:ext cx="2076242" cy="86940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8" name="Rectangle 17"/>
              <p:cNvSpPr/>
              <p:nvPr/>
            </p:nvSpPr>
            <p:spPr bwMode="auto">
              <a:xfrm>
                <a:off x="2595111" y="1731549"/>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9" name="Rectangle 18"/>
              <p:cNvSpPr/>
              <p:nvPr/>
            </p:nvSpPr>
            <p:spPr bwMode="auto">
              <a:xfrm>
                <a:off x="198396" y="3243655"/>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21" name="TextBox 20"/>
              <p:cNvSpPr txBox="1"/>
              <p:nvPr/>
            </p:nvSpPr>
            <p:spPr>
              <a:xfrm>
                <a:off x="283561" y="1742884"/>
                <a:ext cx="2107161" cy="461665"/>
              </a:xfrm>
              <a:prstGeom prst="rect">
                <a:avLst/>
              </a:prstGeom>
              <a:noFill/>
            </p:spPr>
            <p:txBody>
              <a:bodyPr wrap="square" lIns="179285" tIns="143428" rIns="179285" bIns="143428" rtlCol="0">
                <a:spAutoFit/>
              </a:bodyPr>
              <a:lstStyle/>
              <a:p>
                <a:pPr defTabSz="913853">
                  <a:lnSpc>
                    <a:spcPct val="90000"/>
                  </a:lnSpc>
                  <a:defRPr/>
                </a:pPr>
                <a:r>
                  <a:rPr lang="en-US" sz="1176" b="1" kern="0" dirty="0">
                    <a:gradFill>
                      <a:gsLst>
                        <a:gs pos="90300">
                          <a:srgbClr val="505050"/>
                        </a:gs>
                        <a:gs pos="0">
                          <a:srgbClr val="505050"/>
                        </a:gs>
                      </a:gsLst>
                      <a:lin ang="0" scaled="0"/>
                    </a:gradFill>
                    <a:latin typeface="Segoe UI"/>
                  </a:rPr>
                  <a:t>3</a:t>
                </a:r>
                <a:r>
                  <a:rPr lang="en-US" sz="1176" kern="0" dirty="0">
                    <a:gradFill>
                      <a:gsLst>
                        <a:gs pos="90300">
                          <a:srgbClr val="505050"/>
                        </a:gs>
                        <a:gs pos="0">
                          <a:srgbClr val="505050"/>
                        </a:gs>
                      </a:gsLst>
                      <a:lin ang="0" scaled="0"/>
                    </a:gradFill>
                    <a:latin typeface="Segoe UI"/>
                  </a:rPr>
                  <a:t> VMs for</a:t>
                </a:r>
                <a:r>
                  <a:rPr lang="en-US" sz="1176" b="1" kern="0" dirty="0">
                    <a:gradFill>
                      <a:gsLst>
                        <a:gs pos="90300">
                          <a:srgbClr val="505050"/>
                        </a:gs>
                        <a:gs pos="0">
                          <a:srgbClr val="505050"/>
                        </a:gs>
                      </a:gsLst>
                      <a:lin ang="0" scaled="0"/>
                    </a:gradFill>
                    <a:latin typeface="Segoe UI"/>
                  </a:rPr>
                  <a:t> 8 </a:t>
                </a:r>
                <a:r>
                  <a:rPr lang="en-US" sz="1176" kern="0" dirty="0">
                    <a:gradFill>
                      <a:gsLst>
                        <a:gs pos="90300">
                          <a:srgbClr val="505050"/>
                        </a:gs>
                        <a:gs pos="0">
                          <a:srgbClr val="505050"/>
                        </a:gs>
                      </a:gsLst>
                      <a:lin ang="0" scaled="0"/>
                    </a:gradFill>
                    <a:latin typeface="Segoe UI"/>
                  </a:rPr>
                  <a:t>hours a day</a:t>
                </a:r>
              </a:p>
            </p:txBody>
          </p:sp>
          <p:sp>
            <p:nvSpPr>
              <p:cNvPr id="22" name="TextBox 21"/>
              <p:cNvSpPr txBox="1"/>
              <p:nvPr/>
            </p:nvSpPr>
            <p:spPr>
              <a:xfrm>
                <a:off x="2170602" y="1740930"/>
                <a:ext cx="2565337" cy="480131"/>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40</a:t>
                </a:r>
                <a:r>
                  <a:rPr lang="en-US" sz="1176" kern="0" dirty="0">
                    <a:gradFill>
                      <a:gsLst>
                        <a:gs pos="90300">
                          <a:srgbClr val="505050"/>
                        </a:gs>
                        <a:gs pos="0">
                          <a:srgbClr val="505050"/>
                        </a:gs>
                      </a:gsLst>
                      <a:lin ang="0" scaled="0"/>
                    </a:gradFill>
                    <a:latin typeface="Segoe UI"/>
                  </a:rPr>
                  <a:t> VMs for </a:t>
                </a:r>
                <a:r>
                  <a:rPr lang="en-US" sz="1176" b="1" kern="0" dirty="0">
                    <a:gradFill>
                      <a:gsLst>
                        <a:gs pos="90300">
                          <a:srgbClr val="505050"/>
                        </a:gs>
                        <a:gs pos="0">
                          <a:srgbClr val="505050"/>
                        </a:gs>
                      </a:gsLst>
                      <a:lin ang="0" scaled="0"/>
                    </a:gradFill>
                    <a:latin typeface="Segoe UI"/>
                  </a:rPr>
                  <a:t>20</a:t>
                </a:r>
                <a:r>
                  <a:rPr lang="en-US" sz="1176" kern="0" dirty="0">
                    <a:gradFill>
                      <a:gsLst>
                        <a:gs pos="90300">
                          <a:srgbClr val="505050"/>
                        </a:gs>
                        <a:gs pos="0">
                          <a:srgbClr val="505050"/>
                        </a:gs>
                      </a:gsLst>
                      <a:lin ang="0" scaled="0"/>
                    </a:gradFill>
                    <a:latin typeface="Segoe UI"/>
                  </a:rPr>
                  <a:t> hour load test</a:t>
                </a:r>
              </a:p>
            </p:txBody>
          </p:sp>
          <p:sp>
            <p:nvSpPr>
              <p:cNvPr id="23" name="TextBox 22"/>
              <p:cNvSpPr txBox="1"/>
              <p:nvPr/>
            </p:nvSpPr>
            <p:spPr>
              <a:xfrm>
                <a:off x="270177" y="2925362"/>
                <a:ext cx="1645549" cy="664797"/>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25</a:t>
                </a:r>
                <a:r>
                  <a:rPr lang="en-US" sz="1176" kern="0" dirty="0">
                    <a:gradFill>
                      <a:gsLst>
                        <a:gs pos="90300">
                          <a:srgbClr val="505050"/>
                        </a:gs>
                        <a:gs pos="0">
                          <a:srgbClr val="505050"/>
                        </a:gs>
                      </a:gsLst>
                      <a:lin ang="0" scaled="0"/>
                    </a:gradFill>
                    <a:latin typeface="Segoe UI"/>
                  </a:rPr>
                  <a:t> HDInsight nodes for </a:t>
                </a:r>
                <a:r>
                  <a:rPr lang="en-US" sz="1176" b="1" kern="0" dirty="0">
                    <a:gradFill>
                      <a:gsLst>
                        <a:gs pos="90300">
                          <a:srgbClr val="505050"/>
                        </a:gs>
                        <a:gs pos="0">
                          <a:srgbClr val="505050"/>
                        </a:gs>
                      </a:gsLst>
                      <a:lin ang="0" scaled="0"/>
                    </a:gradFill>
                    <a:latin typeface="Segoe UI"/>
                  </a:rPr>
                  <a:t>10</a:t>
                </a:r>
                <a:r>
                  <a:rPr lang="en-US" sz="1176" kern="0" dirty="0">
                    <a:gradFill>
                      <a:gsLst>
                        <a:gs pos="90300">
                          <a:srgbClr val="505050"/>
                        </a:gs>
                        <a:gs pos="0">
                          <a:srgbClr val="505050"/>
                        </a:gs>
                      </a:gsLst>
                      <a:lin ang="0" scaled="0"/>
                    </a:gradFill>
                    <a:latin typeface="Segoe UI"/>
                  </a:rPr>
                  <a:t> hours</a:t>
                </a:r>
              </a:p>
            </p:txBody>
          </p:sp>
          <p:sp>
            <p:nvSpPr>
              <p:cNvPr id="24" name="TextBox 23"/>
              <p:cNvSpPr txBox="1"/>
              <p:nvPr/>
            </p:nvSpPr>
            <p:spPr>
              <a:xfrm>
                <a:off x="2193148" y="3022345"/>
                <a:ext cx="2273974" cy="480131"/>
              </a:xfrm>
              <a:prstGeom prst="rect">
                <a:avLst/>
              </a:prstGeom>
              <a:noFill/>
            </p:spPr>
            <p:txBody>
              <a:bodyPr wrap="square" lIns="179285" tIns="143428" rIns="179285" bIns="143428" rtlCol="0">
                <a:spAutoFit/>
              </a:bodyPr>
              <a:lstStyle/>
              <a:p>
                <a:pPr defTabSz="913853">
                  <a:defRPr/>
                </a:pPr>
                <a:r>
                  <a:rPr lang="en-US" sz="1176" kern="0" dirty="0">
                    <a:gradFill>
                      <a:gsLst>
                        <a:gs pos="90300">
                          <a:srgbClr val="505050"/>
                        </a:gs>
                        <a:gs pos="0">
                          <a:srgbClr val="505050"/>
                        </a:gs>
                      </a:gsLst>
                      <a:lin ang="0" scaled="0"/>
                    </a:gradFill>
                    <a:latin typeface="Segoe UI"/>
                  </a:rPr>
                  <a:t>Up to </a:t>
                </a:r>
                <a:r>
                  <a:rPr lang="en-US" sz="1176" b="1" kern="0" dirty="0">
                    <a:gradFill>
                      <a:gsLst>
                        <a:gs pos="90300">
                          <a:srgbClr val="505050"/>
                        </a:gs>
                        <a:gs pos="0">
                          <a:srgbClr val="505050"/>
                        </a:gs>
                      </a:gsLst>
                      <a:lin ang="0" scaled="0"/>
                    </a:gradFill>
                    <a:latin typeface="Segoe UI"/>
                  </a:rPr>
                  <a:t>50</a:t>
                </a:r>
                <a:r>
                  <a:rPr lang="en-US" sz="1176" kern="0" dirty="0">
                    <a:gradFill>
                      <a:gsLst>
                        <a:gs pos="90300">
                          <a:srgbClr val="505050"/>
                        </a:gs>
                        <a:gs pos="0">
                          <a:srgbClr val="505050"/>
                        </a:gs>
                      </a:gsLst>
                      <a:lin ang="0" scaled="0"/>
                    </a:gradFill>
                    <a:latin typeface="Segoe UI"/>
                  </a:rPr>
                  <a:t> websites </a:t>
                </a:r>
                <a:r>
                  <a:rPr lang="en-US" sz="1176" b="1" kern="0" dirty="0">
                    <a:gradFill>
                      <a:gsLst>
                        <a:gs pos="90300">
                          <a:srgbClr val="505050"/>
                        </a:gs>
                        <a:gs pos="0">
                          <a:srgbClr val="505050"/>
                        </a:gs>
                      </a:gsLst>
                      <a:lin ang="0" scaled="0"/>
                    </a:gradFill>
                    <a:latin typeface="Segoe UI"/>
                  </a:rPr>
                  <a:t>+</a:t>
                </a:r>
                <a:r>
                  <a:rPr lang="en-US" sz="1176" kern="0" dirty="0">
                    <a:gradFill>
                      <a:gsLst>
                        <a:gs pos="90300">
                          <a:srgbClr val="505050"/>
                        </a:gs>
                        <a:gs pos="0">
                          <a:srgbClr val="505050"/>
                        </a:gs>
                      </a:gsLst>
                      <a:lin ang="0" scaled="0"/>
                    </a:gradFill>
                    <a:latin typeface="Segoe UI"/>
                  </a:rPr>
                  <a:t> DB</a:t>
                </a:r>
              </a:p>
            </p:txBody>
          </p:sp>
          <p:pic>
            <p:nvPicPr>
              <p:cNvPr id="25" name="Picture 24"/>
              <p:cNvPicPr>
                <a:picLocks noChangeAspect="1"/>
              </p:cNvPicPr>
              <p:nvPr/>
            </p:nvPicPr>
            <p:blipFill>
              <a:blip r:embed="rId5"/>
              <a:stretch>
                <a:fillRect/>
              </a:stretch>
            </p:blipFill>
            <p:spPr>
              <a:xfrm>
                <a:off x="387834" y="2171670"/>
                <a:ext cx="1446881" cy="829056"/>
              </a:xfrm>
              <a:prstGeom prst="rect">
                <a:avLst/>
              </a:prstGeom>
            </p:spPr>
          </p:pic>
          <p:sp>
            <p:nvSpPr>
              <p:cNvPr id="27" name="Rectangle 26"/>
              <p:cNvSpPr/>
              <p:nvPr/>
            </p:nvSpPr>
            <p:spPr>
              <a:xfrm>
                <a:off x="274638" y="452765"/>
                <a:ext cx="1977552" cy="849463"/>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$25</a:t>
                </a:r>
                <a:r>
                  <a:rPr lang="en-US" sz="1078" dirty="0">
                    <a:gradFill>
                      <a:gsLst>
                        <a:gs pos="90300">
                          <a:srgbClr val="505050"/>
                        </a:gs>
                        <a:gs pos="0">
                          <a:srgbClr val="505050"/>
                        </a:gs>
                      </a:gsLst>
                      <a:lin ang="0" scaled="0"/>
                    </a:gradFill>
                    <a:latin typeface="Segoe UI"/>
                    <a:ea typeface="Segoe UI" pitchFamily="34" charset="0"/>
                    <a:cs typeface="Segoe UI" pitchFamily="34" charset="0"/>
                  </a:rPr>
                  <a:t>/month </a:t>
                </a:r>
              </a:p>
            </p:txBody>
          </p:sp>
          <p:pic>
            <p:nvPicPr>
              <p:cNvPr id="28" name="Picture 27"/>
              <p:cNvPicPr>
                <a:picLocks noChangeAspect="1"/>
              </p:cNvPicPr>
              <p:nvPr/>
            </p:nvPicPr>
            <p:blipFill>
              <a:blip r:embed="rId6"/>
              <a:stretch>
                <a:fillRect/>
              </a:stretch>
            </p:blipFill>
            <p:spPr>
              <a:xfrm>
                <a:off x="2330307" y="967533"/>
                <a:ext cx="1900927" cy="834553"/>
              </a:xfrm>
              <a:prstGeom prst="rect">
                <a:avLst/>
              </a:prstGeom>
            </p:spPr>
          </p:pic>
          <p:sp>
            <p:nvSpPr>
              <p:cNvPr id="29" name="Rectangle 28"/>
              <p:cNvSpPr/>
              <p:nvPr/>
            </p:nvSpPr>
            <p:spPr>
              <a:xfrm>
                <a:off x="274638" y="274794"/>
                <a:ext cx="2109086" cy="489365"/>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1372" dirty="0">
                    <a:solidFill>
                      <a:srgbClr val="FFFFFF">
                        <a:lumMod val="50000"/>
                      </a:srgbClr>
                    </a:solidFill>
                    <a:latin typeface="Segoe UI"/>
                  </a:rPr>
                  <a:t>DEV ESSENTIALS</a:t>
                </a:r>
              </a:p>
            </p:txBody>
          </p:sp>
        </p:gr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720715"/>
              <a:ext cx="882077" cy="2853175"/>
            </a:xfrm>
            <a:prstGeom prst="rect">
              <a:avLst/>
            </a:prstGeom>
          </p:spPr>
        </p:pic>
      </p:grpSp>
      <p:grpSp>
        <p:nvGrpSpPr>
          <p:cNvPr id="6" name="Group 5"/>
          <p:cNvGrpSpPr/>
          <p:nvPr/>
        </p:nvGrpSpPr>
        <p:grpSpPr>
          <a:xfrm>
            <a:off x="277988" y="3640513"/>
            <a:ext cx="4441435" cy="3145657"/>
            <a:chOff x="283561" y="3713016"/>
            <a:chExt cx="4530495" cy="3208734"/>
          </a:xfrm>
        </p:grpSpPr>
        <p:sp>
          <p:nvSpPr>
            <p:cNvPr id="7" name="Rectangle 6"/>
            <p:cNvSpPr/>
            <p:nvPr/>
          </p:nvSpPr>
          <p:spPr bwMode="auto">
            <a:xfrm>
              <a:off x="283561" y="3713016"/>
              <a:ext cx="3038037" cy="148103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dirty="0">
                  <a:gradFill>
                    <a:gsLst>
                      <a:gs pos="90300">
                        <a:srgbClr val="505050"/>
                      </a:gs>
                      <a:gs pos="0">
                        <a:srgbClr val="505050"/>
                      </a:gs>
                    </a:gsLst>
                    <a:lin ang="0" scaled="0"/>
                  </a:gradFill>
                  <a:latin typeface="Segoe UI"/>
                  <a:ea typeface="Segoe UI" pitchFamily="34" charset="0"/>
                  <a:cs typeface="Segoe UI" pitchFamily="34" charset="0"/>
                </a:rPr>
                <a:t>PROFESSIONAL/TEST PROFESSIONAL</a:t>
              </a:r>
            </a:p>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$50</a:t>
              </a:r>
              <a:r>
                <a:rPr lang="en-US" sz="1176" dirty="0">
                  <a:gradFill>
                    <a:gsLst>
                      <a:gs pos="90300">
                        <a:srgbClr val="505050"/>
                      </a:gs>
                      <a:gs pos="0">
                        <a:srgbClr val="50505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00B0F0"/>
                    </a:gs>
                    <a:gs pos="0">
                      <a:srgbClr val="00B0F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B0F0"/>
                      </a:gs>
                      <a:gs pos="0">
                        <a:srgbClr val="00B0F0"/>
                      </a:gs>
                    </a:gsLst>
                    <a:lin ang="0" scaled="0"/>
                  </a:gradFill>
                  <a:latin typeface="Segoe UI"/>
                  <a:ea typeface="Segoe UI" pitchFamily="34" charset="0"/>
                  <a:cs typeface="Segoe UI" pitchFamily="34" charset="0"/>
                </a:rPr>
                <a:t>MSDN PLATFORMS</a:t>
              </a:r>
            </a:p>
            <a:p>
              <a:pPr defTabSz="914102" fontAlgn="base">
                <a:lnSpc>
                  <a:spcPct val="90000"/>
                </a:lnSpc>
                <a:spcBef>
                  <a:spcPct val="0"/>
                </a:spcBef>
                <a:spcAft>
                  <a:spcPct val="0"/>
                </a:spcAft>
                <a:defRPr/>
              </a:pPr>
              <a:r>
                <a:rPr lang="en-US" sz="3921" dirty="0">
                  <a:gradFill>
                    <a:gsLst>
                      <a:gs pos="90300">
                        <a:srgbClr val="00B0F0"/>
                      </a:gs>
                      <a:gs pos="0">
                        <a:srgbClr val="00B0F0"/>
                      </a:gs>
                    </a:gsLst>
                    <a:lin ang="0" scaled="0"/>
                  </a:gradFill>
                  <a:latin typeface="Segoe UI"/>
                  <a:ea typeface="Segoe UI" pitchFamily="34" charset="0"/>
                  <a:cs typeface="Segoe UI" pitchFamily="34" charset="0"/>
                </a:rPr>
                <a:t>$100</a:t>
              </a:r>
              <a:r>
                <a:rPr lang="en-US" sz="1176" dirty="0">
                  <a:gradFill>
                    <a:gsLst>
                      <a:gs pos="90300">
                        <a:srgbClr val="00B0F0"/>
                      </a:gs>
                      <a:gs pos="0">
                        <a:srgbClr val="00B0F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505050"/>
                    </a:gs>
                    <a:gs pos="0">
                      <a:srgbClr val="50505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70C0"/>
                      </a:gs>
                      <a:gs pos="0">
                        <a:srgbClr val="0070C0"/>
                      </a:gs>
                    </a:gsLst>
                    <a:lin ang="0" scaled="0"/>
                  </a:gradFill>
                  <a:latin typeface="Segoe UI"/>
                  <a:ea typeface="Segoe UI" pitchFamily="34" charset="0"/>
                  <a:cs typeface="Segoe UI" pitchFamily="34" charset="0"/>
                </a:rPr>
                <a:t>ENTERPRISE</a:t>
              </a:r>
            </a:p>
            <a:p>
              <a:pPr defTabSz="914102" fontAlgn="base">
                <a:lnSpc>
                  <a:spcPct val="90000"/>
                </a:lnSpc>
                <a:spcBef>
                  <a:spcPct val="0"/>
                </a:spcBef>
                <a:spcAft>
                  <a:spcPct val="0"/>
                </a:spcAft>
                <a:defRPr/>
              </a:pPr>
              <a:r>
                <a:rPr lang="en-US" sz="3921" dirty="0">
                  <a:gradFill>
                    <a:gsLst>
                      <a:gs pos="90300">
                        <a:srgbClr val="0070C0"/>
                      </a:gs>
                      <a:gs pos="0">
                        <a:srgbClr val="0070C0"/>
                      </a:gs>
                    </a:gsLst>
                    <a:lin ang="0" scaled="0"/>
                  </a:gradFill>
                  <a:latin typeface="Segoe UI"/>
                  <a:ea typeface="Segoe UI" pitchFamily="34" charset="0"/>
                  <a:cs typeface="Segoe UI" pitchFamily="34" charset="0"/>
                </a:rPr>
                <a:t>$150</a:t>
              </a:r>
              <a:r>
                <a:rPr lang="en-US" sz="1176" dirty="0">
                  <a:gradFill>
                    <a:gsLst>
                      <a:gs pos="90300">
                        <a:srgbClr val="0070C0"/>
                      </a:gs>
                      <a:gs pos="0">
                        <a:srgbClr val="0070C0"/>
                      </a:gs>
                    </a:gsLst>
                    <a:lin ang="0" scaled="0"/>
                  </a:gradFill>
                  <a:latin typeface="Segoe UI"/>
                  <a:ea typeface="Segoe UI" pitchFamily="34" charset="0"/>
                  <a:cs typeface="Segoe UI" pitchFamily="34" charset="0"/>
                </a:rPr>
                <a:t>/month</a:t>
              </a:r>
              <a:endParaRPr lang="en-US" sz="1765" dirty="0">
                <a:gradFill>
                  <a:gsLst>
                    <a:gs pos="90300">
                      <a:srgbClr val="0070C0"/>
                    </a:gs>
                    <a:gs pos="0">
                      <a:srgbClr val="0070C0"/>
                    </a:gs>
                  </a:gsLst>
                  <a:lin ang="0" scaled="0"/>
                </a:gradFill>
                <a:latin typeface="Segoe UI"/>
                <a:ea typeface="Segoe UI" pitchFamily="34" charset="0"/>
                <a:cs typeface="Segoe UI" pitchFamily="34" charset="0"/>
              </a:endParaRPr>
            </a:p>
          </p:txBody>
        </p:sp>
        <p:pic>
          <p:nvPicPr>
            <p:cNvPr id="30" name="Picture 29"/>
            <p:cNvPicPr>
              <a:picLocks noChangeAspect="1"/>
            </p:cNvPicPr>
            <p:nvPr/>
          </p:nvPicPr>
          <p:blipFill rotWithShape="1">
            <a:blip r:embed="rId8"/>
            <a:srcRect l="56583"/>
            <a:stretch/>
          </p:blipFill>
          <p:spPr>
            <a:xfrm>
              <a:off x="2275027" y="3856636"/>
              <a:ext cx="2169583" cy="3065114"/>
            </a:xfrm>
            <a:prstGeom prst="rect">
              <a:avLst/>
            </a:prstGeom>
          </p:spPr>
        </p:pic>
        <p:pic>
          <p:nvPicPr>
            <p:cNvPr id="33" name="Picture 32"/>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3912318"/>
              <a:ext cx="882077" cy="2853175"/>
            </a:xfrm>
            <a:prstGeom prst="rect">
              <a:avLst/>
            </a:prstGeom>
          </p:spPr>
        </p:pic>
      </p:grpSp>
    </p:spTree>
    <p:extLst>
      <p:ext uri="{BB962C8B-B14F-4D97-AF65-F5344CB8AC3E}">
        <p14:creationId xmlns:p14="http://schemas.microsoft.com/office/powerpoint/2010/main" val="59227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2" presetClass="entr" presetSubtype="8" decel="100000" fill="hold" grpId="0" nodeType="withEffect">
                                  <p:stCondLst>
                                    <p:cond delay="5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0-#ppt_w/2"/>
                                          </p:val>
                                        </p:tav>
                                        <p:tav tm="100000">
                                          <p:val>
                                            <p:strVal val="#ppt_x"/>
                                          </p:val>
                                        </p:tav>
                                      </p:tavLst>
                                    </p:anim>
                                    <p:anim calcmode="lin" valueType="num">
                                      <p:cBhvr additive="base">
                                        <p:cTn id="15" dur="1000" fill="hold"/>
                                        <p:tgtEl>
                                          <p:spTgt spid="2"/>
                                        </p:tgtEl>
                                        <p:attrNameLst>
                                          <p:attrName>ppt_y</p:attrName>
                                        </p:attrNameLst>
                                      </p:cBhvr>
                                      <p:tavLst>
                                        <p:tav tm="0">
                                          <p:val>
                                            <p:strVal val="#ppt_y"/>
                                          </p:val>
                                        </p:tav>
                                        <p:tav tm="100000">
                                          <p:val>
                                            <p:strVal val="#ppt_y"/>
                                          </p:val>
                                        </p:tav>
                                      </p:tavLst>
                                    </p:anim>
                                  </p:childTnLst>
                                </p:cTn>
                              </p:par>
                              <p:par>
                                <p:cTn id="16" presetID="10" presetClass="entr" presetSubtype="0" fill="hold" grpId="1"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10" presetClass="entr" presetSubtype="0" fill="hold" nodeType="withEffect">
                                  <p:stCondLst>
                                    <p:cond delay="10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decel="10000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1000" fill="hold"/>
                                        <p:tgtEl>
                                          <p:spTgt spid="26"/>
                                        </p:tgtEl>
                                        <p:attrNameLst>
                                          <p:attrName>ppt_x</p:attrName>
                                        </p:attrNameLst>
                                      </p:cBhvr>
                                      <p:tavLst>
                                        <p:tav tm="0">
                                          <p:val>
                                            <p:strVal val="0-#ppt_w/2"/>
                                          </p:val>
                                        </p:tav>
                                        <p:tav tm="100000">
                                          <p:val>
                                            <p:strVal val="#ppt_x"/>
                                          </p:val>
                                        </p:tav>
                                      </p:tavLst>
                                    </p:anim>
                                    <p:anim calcmode="lin" valueType="num">
                                      <p:cBhvr additive="base">
                                        <p:cTn id="27" dur="1000" fill="hold"/>
                                        <p:tgtEl>
                                          <p:spTgt spid="26"/>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childTnLst>
                                </p:cTn>
                              </p:par>
                              <p:par>
                                <p:cTn id="31" presetID="10" presetClass="entr" presetSubtype="0" fill="hold" nodeType="with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 grpId="0"/>
      <p:bldP spid="2" grpId="1"/>
      <p:bldP spid="5" grpId="0"/>
      <p:bldP spid="5"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Resources</a:t>
            </a:r>
          </a:p>
        </p:txBody>
      </p:sp>
      <p:sp>
        <p:nvSpPr>
          <p:cNvPr id="14" name="Text Placeholder 13"/>
          <p:cNvSpPr>
            <a:spLocks noGrp="1"/>
          </p:cNvSpPr>
          <p:nvPr>
            <p:ph type="body" sz="quarter" idx="10"/>
          </p:nvPr>
        </p:nvSpPr>
        <p:spPr>
          <a:xfrm>
            <a:off x="269239" y="1189177"/>
            <a:ext cx="11653523" cy="5325923"/>
          </a:xfrm>
        </p:spPr>
        <p:txBody>
          <a:bodyPr>
            <a:normAutofit fontScale="55000" lnSpcReduction="20000"/>
          </a:bodyPr>
          <a:lstStyle/>
          <a:p>
            <a:r>
              <a:rPr lang="en-US" dirty="0"/>
              <a:t>Preview Pricing</a:t>
            </a:r>
          </a:p>
          <a:p>
            <a:r>
              <a:rPr lang="en-US" dirty="0"/>
              <a:t>https://www.microsoft.com/cognitive-services/en-us/pricing </a:t>
            </a:r>
          </a:p>
          <a:p>
            <a:endParaRPr lang="en-US" dirty="0"/>
          </a:p>
          <a:p>
            <a:r>
              <a:rPr lang="en-US" dirty="0"/>
              <a:t>Deploy for Production </a:t>
            </a:r>
          </a:p>
          <a:p>
            <a:r>
              <a:rPr lang="en-US" dirty="0"/>
              <a:t>https://portal.azure.com/#create/Microsoft.CognitiveServices/ </a:t>
            </a:r>
          </a:p>
          <a:p>
            <a:endParaRPr lang="en-US" dirty="0"/>
          </a:p>
          <a:p>
            <a:r>
              <a:rPr lang="en-US" dirty="0"/>
              <a:t>Documentation</a:t>
            </a:r>
          </a:p>
          <a:p>
            <a:r>
              <a:rPr lang="en-US" dirty="0"/>
              <a:t>https://www.microsoft.com/cognitive-services/en-us/computer-vision-api/documentation </a:t>
            </a:r>
          </a:p>
          <a:p>
            <a:endParaRPr lang="en-US" dirty="0"/>
          </a:p>
          <a:p>
            <a:r>
              <a:rPr lang="en-US" dirty="0"/>
              <a:t>Client SDKs</a:t>
            </a:r>
          </a:p>
          <a:p>
            <a:r>
              <a:rPr lang="en-US" dirty="0"/>
              <a:t>https://aka.ms/cognitivesdks </a:t>
            </a:r>
          </a:p>
          <a:p>
            <a:endParaRPr lang="en-US" dirty="0"/>
          </a:p>
          <a:p>
            <a:r>
              <a:rPr lang="en-US" dirty="0"/>
              <a:t>Join Our Community</a:t>
            </a:r>
          </a:p>
          <a:p>
            <a:r>
              <a:rPr lang="en-US" dirty="0"/>
              <a:t>https://stackoverflow.com/questions/tagged/microsoft-cognitive</a:t>
            </a:r>
          </a:p>
          <a:p>
            <a:r>
              <a:rPr lang="en-US" dirty="0"/>
              <a:t>https://social.msdn.microsoft.com/forums/azure/en-US/home?forum=mlapi </a:t>
            </a:r>
          </a:p>
          <a:p>
            <a:r>
              <a:rPr lang="en-US" dirty="0"/>
              <a:t>https://cognitive.uservoice.com/</a:t>
            </a:r>
          </a:p>
        </p:txBody>
      </p:sp>
      <p:sp>
        <p:nvSpPr>
          <p:cNvPr id="18" name="Content Placeholder 6"/>
          <p:cNvSpPr txBox="1">
            <a:spLocks/>
          </p:cNvSpPr>
          <p:nvPr/>
        </p:nvSpPr>
        <p:spPr>
          <a:xfrm>
            <a:off x="5050172" y="440918"/>
            <a:ext cx="6872591" cy="5976165"/>
          </a:xfrm>
          <a:prstGeom prst="rect">
            <a:avLst/>
          </a:prstGeom>
        </p:spPr>
        <p:txBody>
          <a:bodyPr vert="horz" lIns="89642" tIns="44821" rIns="89642" bIns="44821"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SzPct val="120000"/>
              <a:buNone/>
              <a:defRPr/>
            </a:pPr>
            <a:endParaRPr lang="en-US" sz="1568" dirty="0">
              <a:solidFill>
                <a:schemeClr val="bg1"/>
              </a:solidFill>
            </a:endParaRPr>
          </a:p>
        </p:txBody>
      </p:sp>
    </p:spTree>
    <p:extLst>
      <p:ext uri="{BB962C8B-B14F-4D97-AF65-F5344CB8AC3E}">
        <p14:creationId xmlns:p14="http://schemas.microsoft.com/office/powerpoint/2010/main" val="172350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 calcmode="lin" valueType="num">
                                      <p:cBhvr additive="base">
                                        <p:cTn id="11" dur="500" fill="hold"/>
                                        <p:tgtEl>
                                          <p:spTgt spid="14">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4">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anim calcmode="lin" valueType="num">
                                      <p:cBhvr additive="base">
                                        <p:cTn id="15" dur="500" fill="hold"/>
                                        <p:tgtEl>
                                          <p:spTgt spid="14">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4">
                                            <p:txEl>
                                              <p:pRg st="3" end="3"/>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anim calcmode="lin" valueType="num">
                                      <p:cBhvr additive="base">
                                        <p:cTn id="19" dur="500" fill="hold"/>
                                        <p:tgtEl>
                                          <p:spTgt spid="14">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
                                            <p:txEl>
                                              <p:pRg st="4" end="4"/>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4">
                                            <p:txEl>
                                              <p:pRg st="6" end="6"/>
                                            </p:txEl>
                                          </p:spTgt>
                                        </p:tgtEl>
                                        <p:attrNameLst>
                                          <p:attrName>style.visibility</p:attrName>
                                        </p:attrNameLst>
                                      </p:cBhvr>
                                      <p:to>
                                        <p:strVal val="visible"/>
                                      </p:to>
                                    </p:set>
                                    <p:anim calcmode="lin" valueType="num">
                                      <p:cBhvr additive="base">
                                        <p:cTn id="23" dur="500" fill="hold"/>
                                        <p:tgtEl>
                                          <p:spTgt spid="14">
                                            <p:txEl>
                                              <p:pRg st="6" end="6"/>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4">
                                            <p:txEl>
                                              <p:pRg st="6" end="6"/>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4">
                                            <p:txEl>
                                              <p:pRg st="7" end="7"/>
                                            </p:txEl>
                                          </p:spTgt>
                                        </p:tgtEl>
                                        <p:attrNameLst>
                                          <p:attrName>style.visibility</p:attrName>
                                        </p:attrNameLst>
                                      </p:cBhvr>
                                      <p:to>
                                        <p:strVal val="visible"/>
                                      </p:to>
                                    </p:set>
                                    <p:anim calcmode="lin" valueType="num">
                                      <p:cBhvr additive="base">
                                        <p:cTn id="27" dur="500" fill="hold"/>
                                        <p:tgtEl>
                                          <p:spTgt spid="14">
                                            <p:txEl>
                                              <p:pRg st="7" end="7"/>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4">
                                            <p:txEl>
                                              <p:pRg st="7" end="7"/>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4">
                                            <p:txEl>
                                              <p:pRg st="9" end="9"/>
                                            </p:txEl>
                                          </p:spTgt>
                                        </p:tgtEl>
                                        <p:attrNameLst>
                                          <p:attrName>style.visibility</p:attrName>
                                        </p:attrNameLst>
                                      </p:cBhvr>
                                      <p:to>
                                        <p:strVal val="visible"/>
                                      </p:to>
                                    </p:set>
                                    <p:anim calcmode="lin" valueType="num">
                                      <p:cBhvr additive="base">
                                        <p:cTn id="31" dur="500" fill="hold"/>
                                        <p:tgtEl>
                                          <p:spTgt spid="14">
                                            <p:txEl>
                                              <p:pRg st="9" end="9"/>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
                                            <p:txEl>
                                              <p:pRg st="9" end="9"/>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4">
                                            <p:txEl>
                                              <p:pRg st="10" end="10"/>
                                            </p:txEl>
                                          </p:spTgt>
                                        </p:tgtEl>
                                        <p:attrNameLst>
                                          <p:attrName>style.visibility</p:attrName>
                                        </p:attrNameLst>
                                      </p:cBhvr>
                                      <p:to>
                                        <p:strVal val="visible"/>
                                      </p:to>
                                    </p:set>
                                    <p:anim calcmode="lin" valueType="num">
                                      <p:cBhvr additive="base">
                                        <p:cTn id="35" dur="500" fill="hold"/>
                                        <p:tgtEl>
                                          <p:spTgt spid="14">
                                            <p:txEl>
                                              <p:pRg st="10" end="10"/>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14">
                                            <p:txEl>
                                              <p:pRg st="10" end="10"/>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4">
                                            <p:txEl>
                                              <p:pRg st="12" end="12"/>
                                            </p:txEl>
                                          </p:spTgt>
                                        </p:tgtEl>
                                        <p:attrNameLst>
                                          <p:attrName>style.visibility</p:attrName>
                                        </p:attrNameLst>
                                      </p:cBhvr>
                                      <p:to>
                                        <p:strVal val="visible"/>
                                      </p:to>
                                    </p:set>
                                    <p:anim calcmode="lin" valueType="num">
                                      <p:cBhvr additive="base">
                                        <p:cTn id="39" dur="500" fill="hold"/>
                                        <p:tgtEl>
                                          <p:spTgt spid="14">
                                            <p:txEl>
                                              <p:pRg st="12" end="12"/>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14">
                                            <p:txEl>
                                              <p:pRg st="12" end="12"/>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4">
                                            <p:txEl>
                                              <p:pRg st="13" end="13"/>
                                            </p:txEl>
                                          </p:spTgt>
                                        </p:tgtEl>
                                        <p:attrNameLst>
                                          <p:attrName>style.visibility</p:attrName>
                                        </p:attrNameLst>
                                      </p:cBhvr>
                                      <p:to>
                                        <p:strVal val="visible"/>
                                      </p:to>
                                    </p:set>
                                    <p:anim calcmode="lin" valueType="num">
                                      <p:cBhvr additive="base">
                                        <p:cTn id="43" dur="500" fill="hold"/>
                                        <p:tgtEl>
                                          <p:spTgt spid="14">
                                            <p:txEl>
                                              <p:pRg st="13" end="13"/>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
                                            <p:txEl>
                                              <p:pRg st="13" end="13"/>
                                            </p:tx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4">
                                            <p:txEl>
                                              <p:pRg st="14" end="14"/>
                                            </p:txEl>
                                          </p:spTgt>
                                        </p:tgtEl>
                                        <p:attrNameLst>
                                          <p:attrName>style.visibility</p:attrName>
                                        </p:attrNameLst>
                                      </p:cBhvr>
                                      <p:to>
                                        <p:strVal val="visible"/>
                                      </p:to>
                                    </p:set>
                                    <p:anim calcmode="lin" valueType="num">
                                      <p:cBhvr additive="base">
                                        <p:cTn id="47" dur="500" fill="hold"/>
                                        <p:tgtEl>
                                          <p:spTgt spid="14">
                                            <p:txEl>
                                              <p:pRg st="14" end="14"/>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14">
                                            <p:txEl>
                                              <p:pRg st="14" end="14"/>
                                            </p:txEl>
                                          </p:spTgt>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4">
                                            <p:txEl>
                                              <p:pRg st="15" end="15"/>
                                            </p:txEl>
                                          </p:spTgt>
                                        </p:tgtEl>
                                        <p:attrNameLst>
                                          <p:attrName>style.visibility</p:attrName>
                                        </p:attrNameLst>
                                      </p:cBhvr>
                                      <p:to>
                                        <p:strVal val="visible"/>
                                      </p:to>
                                    </p:set>
                                    <p:anim calcmode="lin" valueType="num">
                                      <p:cBhvr additive="base">
                                        <p:cTn id="51" dur="500" fill="hold"/>
                                        <p:tgtEl>
                                          <p:spTgt spid="14">
                                            <p:txEl>
                                              <p:pRg st="15" end="15"/>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14">
                                            <p:txEl>
                                              <p:pRg st="15" end="15"/>
                                            </p:txEl>
                                          </p:spTgt>
                                        </p:tgtEl>
                                        <p:attrNameLst>
                                          <p:attrName>ppt_y</p:attrName>
                                        </p:attrNameLst>
                                      </p:cBhvr>
                                      <p:tavLst>
                                        <p:tav tm="0">
                                          <p:val>
                                            <p:strVal val="#ppt_y"/>
                                          </p:val>
                                        </p:tav>
                                        <p:tav tm="100000">
                                          <p:val>
                                            <p:strVal val="#ppt_y"/>
                                          </p:val>
                                        </p:tav>
                                      </p:tavLst>
                                    </p:anim>
                                  </p:childTnLst>
                                </p:cTn>
                              </p:par>
                            </p:childTnLst>
                          </p:cTn>
                        </p:par>
                        <p:par>
                          <p:cTn id="53" fill="hold">
                            <p:stCondLst>
                              <p:cond delay="500"/>
                            </p:stCondLst>
                            <p:childTnLst>
                              <p:par>
                                <p:cTn id="54" presetID="10" presetClass="entr" presetSubtype="0" fill="hold" grpId="0" nodeType="afterEffect" nodePh="1">
                                  <p:stCondLst>
                                    <p:cond delay="0"/>
                                  </p:stCondLst>
                                  <p:endCondLst>
                                    <p:cond evt="begin" delay="0">
                                      <p:tn val="54"/>
                                    </p:cond>
                                  </p:end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905095"/>
            <a:ext cx="11653523" cy="3620716"/>
          </a:xfrm>
        </p:spPr>
        <p:txBody>
          <a:bodyPr/>
          <a:lstStyle/>
          <a:p>
            <a:r>
              <a:rPr lang="en-US" sz="2745" dirty="0"/>
              <a:t>Office 365 Developer Site</a:t>
            </a:r>
          </a:p>
          <a:p>
            <a:pPr lvl="1"/>
            <a:r>
              <a:rPr lang="en-US" dirty="0"/>
              <a:t>That’s where files will be stored so that’s obvious</a:t>
            </a:r>
          </a:p>
          <a:p>
            <a:pPr lvl="2"/>
            <a:r>
              <a:rPr lang="en-US" b="1" dirty="0"/>
              <a:t>Set up a development environment for SharePoint Add-ins on Office 365: </a:t>
            </a:r>
            <a:r>
              <a:rPr lang="en-US" dirty="0"/>
              <a:t>https://msdn.microsoft.com/en-us/library/office/fp179924.aspx#o365_signup</a:t>
            </a:r>
          </a:p>
          <a:p>
            <a:r>
              <a:rPr lang="en-US" sz="2745" dirty="0"/>
              <a:t>Windows Azure</a:t>
            </a:r>
          </a:p>
          <a:p>
            <a:pPr lvl="1"/>
            <a:r>
              <a:rPr lang="en-US" dirty="0"/>
              <a:t>This is going to be used for authentication to Office 365</a:t>
            </a:r>
          </a:p>
          <a:p>
            <a:pPr lvl="2"/>
            <a:r>
              <a:rPr lang="en-US" sz="2157" dirty="0"/>
              <a:t>Azure trial: </a:t>
            </a:r>
            <a:r>
              <a:rPr lang="en-US" sz="2157" dirty="0">
                <a:hlinkClick r:id="rId3"/>
              </a:rPr>
              <a:t>https://azure.microsoft.com/en-us/pricing/free-trial/</a:t>
            </a:r>
            <a:endParaRPr lang="en-US" sz="2157" dirty="0"/>
          </a:p>
          <a:p>
            <a:r>
              <a:rPr lang="en-US" sz="2549" dirty="0"/>
              <a:t>Visual Studio and </a:t>
            </a:r>
            <a:r>
              <a:rPr lang="en-US" sz="2549" dirty="0" err="1"/>
              <a:t>Xamarin</a:t>
            </a:r>
            <a:endParaRPr lang="en-US" sz="2549" dirty="0"/>
          </a:p>
          <a:p>
            <a:pPr lvl="1"/>
            <a:r>
              <a:rPr lang="en-US" dirty="0"/>
              <a:t>This is what we’re going to be using to build Android app with C# and .NET</a:t>
            </a:r>
          </a:p>
        </p:txBody>
      </p:sp>
      <p:sp>
        <p:nvSpPr>
          <p:cNvPr id="2" name="Title 1"/>
          <p:cNvSpPr>
            <a:spLocks noGrp="1"/>
          </p:cNvSpPr>
          <p:nvPr>
            <p:ph type="title"/>
          </p:nvPr>
        </p:nvSpPr>
        <p:spPr/>
        <p:txBody>
          <a:bodyPr/>
          <a:lstStyle/>
          <a:p>
            <a:r>
              <a:rPr lang="en-US" dirty="0"/>
              <a:t>Tools</a:t>
            </a:r>
            <a:endParaRPr lang="en-US" sz="3921" dirty="0">
              <a:gradFill>
                <a:gsLst>
                  <a:gs pos="0">
                    <a:schemeClr val="tx2"/>
                  </a:gs>
                  <a:gs pos="100000">
                    <a:schemeClr val="tx2"/>
                  </a:gs>
                </a:gsLst>
                <a:lin ang="5400000" scaled="0"/>
              </a:gradFill>
            </a:endParaRPr>
          </a:p>
        </p:txBody>
      </p:sp>
    </p:spTree>
    <p:extLst>
      <p:ext uri="{BB962C8B-B14F-4D97-AF65-F5344CB8AC3E}">
        <p14:creationId xmlns:p14="http://schemas.microsoft.com/office/powerpoint/2010/main" val="353335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746" y="487"/>
            <a:ext cx="12189390" cy="23794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7" fontAlgn="base">
              <a:spcBef>
                <a:spcPct val="0"/>
              </a:spcBef>
              <a:spcAft>
                <a:spcPct val="0"/>
              </a:spcAft>
              <a:defRPr/>
            </a:pPr>
            <a:endParaRPr lang="en-US" sz="2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p:cNvSpPr txBox="1">
            <a:spLocks/>
          </p:cNvSpPr>
          <p:nvPr/>
        </p:nvSpPr>
        <p:spPr>
          <a:xfrm>
            <a:off x="243378" y="1045531"/>
            <a:ext cx="3533221" cy="327291"/>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116553" defTabSz="932380">
              <a:defRPr/>
            </a:pPr>
            <a:r>
              <a:rPr lang="en-US" sz="2040" spc="0" dirty="0">
                <a:solidFill>
                  <a:srgbClr val="FFFFFF"/>
                </a:solidFill>
                <a:latin typeface="Segoe UI Semibold" panose="020B0702040204020203" pitchFamily="34" charset="0"/>
              </a:rPr>
              <a:t>Engage</a:t>
            </a:r>
          </a:p>
        </p:txBody>
      </p:sp>
      <p:sp>
        <p:nvSpPr>
          <p:cNvPr id="10" name="Title 2"/>
          <p:cNvSpPr txBox="1">
            <a:spLocks/>
          </p:cNvSpPr>
          <p:nvPr/>
        </p:nvSpPr>
        <p:spPr>
          <a:xfrm>
            <a:off x="275465" y="295719"/>
            <a:ext cx="11887877" cy="91744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US" sz="4704">
                <a:solidFill>
                  <a:schemeClr val="bg2"/>
                </a:solidFill>
              </a:rPr>
              <a:t>Office Platform</a:t>
            </a:r>
          </a:p>
        </p:txBody>
      </p:sp>
      <p:sp>
        <p:nvSpPr>
          <p:cNvPr id="2" name="TextBox 1"/>
          <p:cNvSpPr txBox="1"/>
          <p:nvPr/>
        </p:nvSpPr>
        <p:spPr>
          <a:xfrm>
            <a:off x="243379" y="2567477"/>
            <a:ext cx="11528863" cy="4301079"/>
          </a:xfrm>
          <a:prstGeom prst="rect">
            <a:avLst/>
          </a:prstGeom>
          <a:noFill/>
        </p:spPr>
        <p:txBody>
          <a:bodyPr wrap="square" lIns="182854" tIns="146284" rIns="182854" bIns="146284" rtlCol="0">
            <a:spAutoFit/>
          </a:bodyPr>
          <a:lstStyle/>
          <a:p>
            <a:pPr defTabSz="896386">
              <a:lnSpc>
                <a:spcPct val="90000"/>
              </a:lnSpc>
              <a:spcAft>
                <a:spcPts val="600"/>
              </a:spcAft>
              <a:defRPr/>
            </a:pPr>
            <a:r>
              <a:rPr lang="en-US" sz="2400" kern="0" dirty="0">
                <a:solidFill>
                  <a:sysClr val="windowText" lastClr="000000"/>
                </a:solidFill>
              </a:rPr>
              <a:t>Join the Office 365 Developer Program - </a:t>
            </a:r>
            <a:r>
              <a:rPr lang="en-US" sz="2400" kern="0" dirty="0">
                <a:solidFill>
                  <a:sysClr val="windowText" lastClr="000000"/>
                </a:solidFill>
                <a:hlinkClick r:id="rId3"/>
              </a:rPr>
              <a:t>http://dev.office.com</a:t>
            </a:r>
            <a:endParaRPr lang="en-US" sz="2400" kern="0" dirty="0">
              <a:solidFill>
                <a:sysClr val="windowText" lastClr="000000"/>
              </a:solidFill>
            </a:endParaRPr>
          </a:p>
          <a:p>
            <a:pPr defTabSz="896386">
              <a:lnSpc>
                <a:spcPct val="90000"/>
              </a:lnSpc>
              <a:spcAft>
                <a:spcPts val="600"/>
              </a:spcAft>
              <a:defRPr/>
            </a:pPr>
            <a:endParaRPr lang="en-US" sz="2400" kern="0" dirty="0">
              <a:solidFill>
                <a:sysClr val="windowText" lastClr="000000"/>
              </a:solidFill>
            </a:endParaRPr>
          </a:p>
          <a:p>
            <a:pPr defTabSz="896386">
              <a:lnSpc>
                <a:spcPct val="90000"/>
              </a:lnSpc>
              <a:spcAft>
                <a:spcPts val="600"/>
              </a:spcAft>
              <a:defRPr/>
            </a:pPr>
            <a:r>
              <a:rPr lang="en-US" sz="2400" kern="0" dirty="0">
                <a:solidFill>
                  <a:sysClr val="windowText" lastClr="000000"/>
                </a:solidFill>
              </a:rPr>
              <a:t>Follow us on Twitter - </a:t>
            </a:r>
            <a:r>
              <a:rPr lang="en-US" sz="2400" kern="0" dirty="0">
                <a:solidFill>
                  <a:sysClr val="windowText" lastClr="000000"/>
                </a:solidFill>
                <a:hlinkClick r:id="rId4"/>
              </a:rPr>
              <a:t>@</a:t>
            </a:r>
            <a:r>
              <a:rPr lang="en-US" sz="2400" kern="0" dirty="0" err="1">
                <a:solidFill>
                  <a:sysClr val="windowText" lastClr="000000"/>
                </a:solidFill>
                <a:hlinkClick r:id="rId4"/>
              </a:rPr>
              <a:t>OfficeDev</a:t>
            </a:r>
            <a:r>
              <a:rPr lang="en-US" sz="2400" kern="0" dirty="0">
                <a:solidFill>
                  <a:sysClr val="windowText" lastClr="000000"/>
                </a:solidFill>
              </a:rPr>
              <a:t> </a:t>
            </a:r>
          </a:p>
          <a:p>
            <a:pPr defTabSz="896386">
              <a:lnSpc>
                <a:spcPct val="90000"/>
              </a:lnSpc>
              <a:spcAft>
                <a:spcPts val="600"/>
              </a:spcAft>
              <a:defRPr/>
            </a:pPr>
            <a:endParaRPr lang="en-US" sz="2400" kern="0" dirty="0">
              <a:solidFill>
                <a:sysClr val="windowText" lastClr="000000"/>
              </a:solidFill>
            </a:endParaRPr>
          </a:p>
          <a:p>
            <a:pPr defTabSz="896386">
              <a:lnSpc>
                <a:spcPct val="90000"/>
              </a:lnSpc>
              <a:spcAft>
                <a:spcPts val="600"/>
              </a:spcAft>
              <a:defRPr/>
            </a:pPr>
            <a:r>
              <a:rPr lang="en-US" sz="2400" kern="0" dirty="0">
                <a:solidFill>
                  <a:sysClr val="windowText" lastClr="000000"/>
                </a:solidFill>
              </a:rPr>
              <a:t>Code in our upcoming hackathon  -  </a:t>
            </a:r>
            <a:r>
              <a:rPr lang="en-US" sz="2400" kern="0" dirty="0">
                <a:solidFill>
                  <a:sysClr val="windowText" lastClr="000000"/>
                </a:solidFill>
                <a:hlinkClick r:id="rId5"/>
              </a:rPr>
              <a:t>http://hackproductivity.devpost.com</a:t>
            </a:r>
            <a:endParaRPr lang="en-US" sz="2400" kern="0" dirty="0">
              <a:solidFill>
                <a:sysClr val="windowText" lastClr="000000"/>
              </a:solidFill>
            </a:endParaRPr>
          </a:p>
          <a:p>
            <a:pPr defTabSz="896386">
              <a:lnSpc>
                <a:spcPct val="90000"/>
              </a:lnSpc>
              <a:spcAft>
                <a:spcPts val="600"/>
              </a:spcAft>
              <a:defRPr/>
            </a:pPr>
            <a:endParaRPr lang="en-US" sz="2400" kern="0" dirty="0">
              <a:solidFill>
                <a:sysClr val="windowText" lastClr="000000"/>
              </a:solidFill>
            </a:endParaRPr>
          </a:p>
          <a:p>
            <a:pPr defTabSz="896386">
              <a:lnSpc>
                <a:spcPct val="90000"/>
              </a:lnSpc>
              <a:spcAft>
                <a:spcPts val="600"/>
              </a:spcAft>
              <a:defRPr/>
            </a:pPr>
            <a:r>
              <a:rPr lang="en-US" sz="2400" kern="0" dirty="0">
                <a:solidFill>
                  <a:sysClr val="windowText" lastClr="000000"/>
                </a:solidFill>
              </a:rPr>
              <a:t>Provide feedback at User Voice - </a:t>
            </a:r>
            <a:r>
              <a:rPr lang="en-US" sz="2400" kern="0" dirty="0">
                <a:solidFill>
                  <a:sysClr val="windowText" lastClr="000000"/>
                </a:solidFill>
                <a:hlinkClick r:id="rId6"/>
              </a:rPr>
              <a:t>https://officespdev.uservoice.com</a:t>
            </a:r>
            <a:endParaRPr lang="en-US" sz="2400" kern="0" dirty="0">
              <a:solidFill>
                <a:sysClr val="windowText" lastClr="000000"/>
              </a:solidFill>
            </a:endParaRPr>
          </a:p>
          <a:p>
            <a:pPr defTabSz="896386">
              <a:lnSpc>
                <a:spcPct val="90000"/>
              </a:lnSpc>
              <a:spcAft>
                <a:spcPts val="600"/>
              </a:spcAft>
              <a:defRPr/>
            </a:pPr>
            <a:endParaRPr lang="en-US" sz="2400" kern="0" dirty="0">
              <a:solidFill>
                <a:sysClr val="windowText" lastClr="000000"/>
              </a:solidFill>
            </a:endParaRPr>
          </a:p>
          <a:p>
            <a:pPr defTabSz="896386">
              <a:lnSpc>
                <a:spcPct val="90000"/>
              </a:lnSpc>
              <a:spcAft>
                <a:spcPts val="600"/>
              </a:spcAft>
              <a:defRPr/>
            </a:pPr>
            <a:r>
              <a:rPr lang="en-US" sz="2400" kern="0" dirty="0">
                <a:solidFill>
                  <a:sysClr val="windowText" lastClr="000000"/>
                </a:solidFill>
              </a:rPr>
              <a:t>Interact on Stack Overflow  - office-</a:t>
            </a:r>
            <a:r>
              <a:rPr lang="en-US" sz="2400" kern="0" dirty="0" err="1">
                <a:solidFill>
                  <a:sysClr val="windowText" lastClr="000000"/>
                </a:solidFill>
              </a:rPr>
              <a:t>js</a:t>
            </a:r>
            <a:r>
              <a:rPr lang="en-US" sz="2400" kern="0" dirty="0">
                <a:solidFill>
                  <a:sysClr val="windowText" lastClr="000000"/>
                </a:solidFill>
              </a:rPr>
              <a:t>, </a:t>
            </a:r>
            <a:r>
              <a:rPr lang="en-US" sz="2400" kern="0" dirty="0" err="1">
                <a:solidFill>
                  <a:sysClr val="windowText" lastClr="000000"/>
                </a:solidFill>
              </a:rPr>
              <a:t>microsoftgraph</a:t>
            </a:r>
            <a:r>
              <a:rPr lang="en-US" sz="2400" kern="0" dirty="0">
                <a:solidFill>
                  <a:sysClr val="windowText" lastClr="000000"/>
                </a:solidFill>
              </a:rPr>
              <a:t>, office365api, office365connectors, excel-</a:t>
            </a:r>
            <a:r>
              <a:rPr lang="en-US" sz="2400" kern="0" dirty="0" err="1">
                <a:solidFill>
                  <a:sysClr val="windowText" lastClr="000000"/>
                </a:solidFill>
              </a:rPr>
              <a:t>addins</a:t>
            </a:r>
            <a:r>
              <a:rPr lang="en-US" sz="2400" kern="0" dirty="0">
                <a:solidFill>
                  <a:sysClr val="windowText" lastClr="000000"/>
                </a:solidFill>
              </a:rPr>
              <a:t>, outlook-web-</a:t>
            </a:r>
            <a:r>
              <a:rPr lang="en-US" sz="2400" kern="0" dirty="0" err="1">
                <a:solidFill>
                  <a:sysClr val="windowText" lastClr="000000"/>
                </a:solidFill>
              </a:rPr>
              <a:t>addins</a:t>
            </a:r>
            <a:r>
              <a:rPr lang="en-US" sz="2400" kern="0" dirty="0">
                <a:solidFill>
                  <a:sysClr val="windowText" lastClr="000000"/>
                </a:solidFill>
              </a:rPr>
              <a:t>, </a:t>
            </a:r>
            <a:r>
              <a:rPr lang="en-US" sz="2400" kern="0" dirty="0" err="1">
                <a:solidFill>
                  <a:sysClr val="windowText" lastClr="000000"/>
                </a:solidFill>
              </a:rPr>
              <a:t>sharepoint-api</a:t>
            </a:r>
            <a:endParaRPr lang="en-US" sz="2400" kern="0" dirty="0">
              <a:solidFill>
                <a:sysClr val="windowText" lastClr="000000"/>
              </a:solidFill>
            </a:endParaRPr>
          </a:p>
        </p:txBody>
      </p:sp>
    </p:spTree>
    <p:extLst>
      <p:ext uri="{BB962C8B-B14F-4D97-AF65-F5344CB8AC3E}">
        <p14:creationId xmlns:p14="http://schemas.microsoft.com/office/powerpoint/2010/main" val="226405750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779345"/>
          </a:xfrm>
        </p:spPr>
        <p:txBody>
          <a:bodyPr/>
          <a:lstStyle/>
          <a:p>
            <a:pPr marL="0" indent="0">
              <a:buNone/>
            </a:pPr>
            <a:r>
              <a:rPr lang="en-US" dirty="0"/>
              <a:t>Developer portals</a:t>
            </a:r>
          </a:p>
          <a:p>
            <a:pPr lvl="1"/>
            <a:r>
              <a:rPr lang="en-US" sz="1961" dirty="0">
                <a:hlinkClick r:id="rId2"/>
              </a:rPr>
              <a:t>dev.onedrive.com</a:t>
            </a:r>
            <a:endParaRPr lang="en-US" sz="1961" dirty="0"/>
          </a:p>
          <a:p>
            <a:pPr lvl="1"/>
            <a:r>
              <a:rPr lang="en-US" sz="1961" dirty="0">
                <a:hlinkClick r:id="rId3"/>
              </a:rPr>
              <a:t>dev.office.com</a:t>
            </a:r>
            <a:endParaRPr lang="en-US" sz="1961" dirty="0"/>
          </a:p>
          <a:p>
            <a:pPr lvl="1"/>
            <a:r>
              <a:rPr lang="en-US" sz="1961" dirty="0">
                <a:hlinkClick r:id="rId4"/>
              </a:rPr>
              <a:t>OneDrive on GitHub</a:t>
            </a:r>
            <a:endParaRPr lang="en-US" dirty="0"/>
          </a:p>
          <a:p>
            <a:pPr marL="0" indent="0">
              <a:buNone/>
            </a:pPr>
            <a:r>
              <a:rPr lang="en-US" dirty="0"/>
              <a:t>Samples and demos are available today</a:t>
            </a:r>
          </a:p>
          <a:p>
            <a:pPr lvl="1"/>
            <a:r>
              <a:rPr lang="en-US" sz="1961" dirty="0"/>
              <a:t>All the demos from this session are available on GitHub right now.</a:t>
            </a:r>
          </a:p>
          <a:p>
            <a:pPr marL="0" indent="0">
              <a:buNone/>
            </a:pPr>
            <a:r>
              <a:rPr lang="en-US" dirty="0"/>
              <a:t>Use the SDKs</a:t>
            </a:r>
          </a:p>
          <a:p>
            <a:pPr lvl="1"/>
            <a:r>
              <a:rPr lang="en-US" dirty="0"/>
              <a:t>Graph SDKs are coming soon. </a:t>
            </a:r>
          </a:p>
          <a:p>
            <a:pPr lvl="1"/>
            <a:r>
              <a:rPr lang="en-US" dirty="0"/>
              <a:t>OneDrive SDK is available for .NET, iOS, Android, and Python.</a:t>
            </a:r>
          </a:p>
          <a:p>
            <a:pPr lvl="1"/>
            <a:r>
              <a:rPr lang="en-US" dirty="0"/>
              <a:t>These provide authentication, service discovery, and easy-of-use for the REST API on these platforms.</a:t>
            </a:r>
          </a:p>
        </p:txBody>
      </p:sp>
      <p:sp>
        <p:nvSpPr>
          <p:cNvPr id="3" name="Title 2"/>
          <p:cNvSpPr>
            <a:spLocks noGrp="1"/>
          </p:cNvSpPr>
          <p:nvPr>
            <p:ph type="title"/>
          </p:nvPr>
        </p:nvSpPr>
        <p:spPr/>
        <p:txBody>
          <a:bodyPr/>
          <a:lstStyle/>
          <a:p>
            <a:r>
              <a:rPr lang="en-US" dirty="0">
                <a:solidFill>
                  <a:srgbClr val="FF8C00"/>
                </a:solidFill>
              </a:rPr>
              <a:t>Getting Started Now</a:t>
            </a:r>
          </a:p>
        </p:txBody>
      </p:sp>
    </p:spTree>
    <p:extLst>
      <p:ext uri="{BB962C8B-B14F-4D97-AF65-F5344CB8AC3E}">
        <p14:creationId xmlns:p14="http://schemas.microsoft.com/office/powerpoint/2010/main" val="216431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307866275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756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sp>
        <p:nvSpPr>
          <p:cNvPr id="12" name="Title 1"/>
          <p:cNvSpPr>
            <a:spLocks noGrp="1"/>
          </p:cNvSpPr>
          <p:nvPr>
            <p:ph type="title"/>
          </p:nvPr>
        </p:nvSpPr>
        <p:spPr>
          <a:xfrm>
            <a:off x="271585" y="291219"/>
            <a:ext cx="11651152" cy="899176"/>
          </a:xfrm>
        </p:spPr>
        <p:txBody>
          <a:bodyPr/>
          <a:lstStyle/>
          <a:p>
            <a:pPr algn="ctr"/>
            <a:r>
              <a:rPr lang="en-US" dirty="0"/>
              <a:t>Dev Box in the Cloud</a:t>
            </a:r>
          </a:p>
        </p:txBody>
      </p:sp>
      <p:grpSp>
        <p:nvGrpSpPr>
          <p:cNvPr id="14" name="Group 13"/>
          <p:cNvGrpSpPr/>
          <p:nvPr/>
        </p:nvGrpSpPr>
        <p:grpSpPr>
          <a:xfrm>
            <a:off x="1766299" y="1190396"/>
            <a:ext cx="4764845" cy="4827334"/>
            <a:chOff x="1799938" y="1212849"/>
            <a:chExt cx="4862346" cy="4926114"/>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938" y="1212849"/>
              <a:ext cx="4862346" cy="4926114"/>
            </a:xfrm>
            <a:prstGeom prst="rect">
              <a:avLst/>
            </a:prstGeom>
          </p:spPr>
        </p:pic>
        <p:grpSp>
          <p:nvGrpSpPr>
            <p:cNvPr id="17" name="Group 16"/>
            <p:cNvGrpSpPr/>
            <p:nvPr/>
          </p:nvGrpSpPr>
          <p:grpSpPr>
            <a:xfrm>
              <a:off x="3475037" y="3149252"/>
              <a:ext cx="1304427" cy="1304427"/>
              <a:chOff x="4902616" y="2628427"/>
              <a:chExt cx="1278966" cy="1278966"/>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616" y="2628427"/>
                <a:ext cx="1057290" cy="1057290"/>
              </a:xfrm>
              <a:prstGeom prst="rect">
                <a:avLst/>
              </a:prstGeom>
              <a:ln>
                <a:solidFill>
                  <a:srgbClr val="DEF0F7"/>
                </a:solidFill>
              </a:ln>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454" y="2739265"/>
                <a:ext cx="1057290" cy="1057290"/>
              </a:xfrm>
              <a:prstGeom prst="rect">
                <a:avLst/>
              </a:prstGeom>
              <a:ln>
                <a:solidFill>
                  <a:srgbClr val="DEF0F7"/>
                </a:solidFill>
              </a:ln>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292" y="2850103"/>
                <a:ext cx="1057290" cy="1057290"/>
              </a:xfrm>
              <a:prstGeom prst="rect">
                <a:avLst/>
              </a:prstGeom>
              <a:ln>
                <a:solidFill>
                  <a:srgbClr val="DEF0F7"/>
                </a:solidFill>
              </a:ln>
            </p:spPr>
          </p:pic>
        </p:grpSp>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23824" t="14565" r="24559" b="7365"/>
            <a:stretch/>
          </p:blipFill>
          <p:spPr>
            <a:xfrm>
              <a:off x="3368064" y="1779677"/>
              <a:ext cx="1518373" cy="1196220"/>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25058" t="3097" r="23068" b="7267"/>
            <a:stretch/>
          </p:blipFill>
          <p:spPr>
            <a:xfrm>
              <a:off x="3387059" y="4668821"/>
              <a:ext cx="1480381" cy="1255000"/>
            </a:xfrm>
            <a:prstGeom prst="rect">
              <a:avLst/>
            </a:prstGeom>
          </p:spPr>
        </p:pic>
      </p:grpSp>
      <p:pic>
        <p:nvPicPr>
          <p:cNvPr id="25" name="Picture 24"/>
          <p:cNvPicPr>
            <a:picLocks noChangeAspect="1"/>
          </p:cNvPicPr>
          <p:nvPr/>
        </p:nvPicPr>
        <p:blipFill>
          <a:blip r:embed="rId6"/>
          <a:stretch>
            <a:fillRect/>
          </a:stretch>
        </p:blipFill>
        <p:spPr>
          <a:xfrm>
            <a:off x="8335582" y="4159616"/>
            <a:ext cx="3288902" cy="2183211"/>
          </a:xfrm>
          <a:prstGeom prst="rect">
            <a:avLst/>
          </a:prstGeom>
        </p:spPr>
      </p:pic>
      <p:sp>
        <p:nvSpPr>
          <p:cNvPr id="26" name="Rectangle 25"/>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pic>
        <p:nvPicPr>
          <p:cNvPr id="27" name="Picture 26"/>
          <p:cNvPicPr>
            <a:picLocks noChangeAspect="1"/>
          </p:cNvPicPr>
          <p:nvPr/>
        </p:nvPicPr>
        <p:blipFill rotWithShape="1">
          <a:blip r:embed="rId7" cstate="print">
            <a:extLst>
              <a:ext uri="{28A0092B-C50C-407E-A947-70E740481C1C}">
                <a14:useLocalDpi xmlns:a14="http://schemas.microsoft.com/office/drawing/2010/main" val="0"/>
              </a:ext>
            </a:extLst>
          </a:blip>
          <a:srcRect l="23989" t="-562" r="23659" b="562"/>
          <a:stretch/>
        </p:blipFill>
        <p:spPr>
          <a:xfrm>
            <a:off x="2393710" y="1801567"/>
            <a:ext cx="3525903" cy="3304295"/>
          </a:xfrm>
          <a:prstGeom prst="rect">
            <a:avLst/>
          </a:prstGeom>
        </p:spPr>
      </p:pic>
      <p:cxnSp>
        <p:nvCxnSpPr>
          <p:cNvPr id="28" name="Straight Arrow Connector 27"/>
          <p:cNvCxnSpPr/>
          <p:nvPr/>
        </p:nvCxnSpPr>
        <p:spPr>
          <a:xfrm>
            <a:off x="6118140" y="4145560"/>
            <a:ext cx="2217443" cy="880468"/>
          </a:xfrm>
          <a:prstGeom prst="straightConnector1">
            <a:avLst/>
          </a:prstGeom>
          <a:ln w="101600">
            <a:solidFill>
              <a:srgbClr val="BED5E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a:stretch>
            <a:fillRect/>
          </a:stretch>
        </p:blipFill>
        <p:spPr>
          <a:xfrm>
            <a:off x="5666277" y="5026027"/>
            <a:ext cx="948549" cy="1653664"/>
          </a:xfrm>
          <a:prstGeom prst="rect">
            <a:avLst/>
          </a:prstGeom>
        </p:spPr>
      </p:pic>
    </p:spTree>
    <p:extLst>
      <p:ext uri="{BB962C8B-B14F-4D97-AF65-F5344CB8AC3E}">
        <p14:creationId xmlns:p14="http://schemas.microsoft.com/office/powerpoint/2010/main" val="78860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23" presetClass="entr" presetSubtype="16" fill="hold" nodeType="withEffect">
                                  <p:stCondLst>
                                    <p:cond delay="0"/>
                                  </p:stCondLst>
                                  <p:childTnLst>
                                    <p:set>
                                      <p:cBhvr>
                                        <p:cTn id="8" dur="1" fill="hold">
                                          <p:stCondLst>
                                            <p:cond delay="0"/>
                                          </p:stCondLst>
                                        </p:cTn>
                                        <p:tgtEl>
                                          <p:spTgt spid="27"/>
                                        </p:tgtEl>
                                        <p:attrNameLst>
                                          <p:attrName>style.visibility</p:attrName>
                                        </p:attrNameLst>
                                      </p:cBhvr>
                                      <p:to>
                                        <p:strVal val="visible"/>
                                      </p:to>
                                    </p:set>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fltVal val="0"/>
                                          </p:val>
                                        </p:tav>
                                        <p:tav tm="100000">
                                          <p:val>
                                            <p:strVal val="#ppt_h"/>
                                          </p:val>
                                        </p:tav>
                                      </p:tavLst>
                                    </p:anim>
                                  </p:childTnLst>
                                </p:cTn>
                              </p:par>
                              <p:par>
                                <p:cTn id="11" presetID="16" presetClass="entr" presetSubtype="37"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outVertical)">
                                      <p:cBhvr>
                                        <p:cTn id="13" dur="500"/>
                                        <p:tgtEl>
                                          <p:spTgt spid="28"/>
                                        </p:tgtEl>
                                      </p:cBhvr>
                                    </p:animEffect>
                                  </p:childTnLst>
                                </p:cTn>
                              </p:par>
                              <p:par>
                                <p:cTn id="14" presetID="10" presetClass="exit" presetSubtype="0" fill="hold" nodeType="with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 presetClass="exit"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sz="quarter" idx="11"/>
          </p:nvPr>
        </p:nvSpPr>
        <p:spPr/>
        <p:txBody>
          <a:bodyPr/>
          <a:lstStyle/>
          <a:p>
            <a:endParaRPr lang="en-US"/>
          </a:p>
        </p:txBody>
      </p:sp>
    </p:spTree>
    <p:extLst>
      <p:ext uri="{BB962C8B-B14F-4D97-AF65-F5344CB8AC3E}">
        <p14:creationId xmlns:p14="http://schemas.microsoft.com/office/powerpoint/2010/main" val="29092809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44621" y="974"/>
            <a:ext cx="7439582" cy="6856540"/>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751555" y="974"/>
            <a:ext cx="7440445" cy="685654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3779" y="1700863"/>
            <a:ext cx="4467777" cy="3456275"/>
          </a:xfrm>
          <a:prstGeom prst="rect">
            <a:avLst/>
          </a:prstGeom>
        </p:spPr>
        <p:txBody>
          <a:bodyPr wrap="square" anchor="ctr">
            <a:spAutoFit/>
          </a:bodyPr>
          <a:lstStyle/>
          <a:p>
            <a:pPr defTabSz="914225">
              <a:lnSpc>
                <a:spcPct val="90000"/>
              </a:lnSpc>
              <a:spcAft>
                <a:spcPts val="1470"/>
              </a:spcAft>
              <a:defRPr/>
            </a:pPr>
            <a:r>
              <a:rPr lang="en-US" altLang="en-US" sz="5294" kern="0" dirty="0">
                <a:solidFill>
                  <a:schemeClr val="accent1"/>
                </a:solidFill>
                <a:latin typeface="Segoe UI Light"/>
              </a:rPr>
              <a:t>Microsoft Cognitive Services</a:t>
            </a:r>
          </a:p>
          <a:p>
            <a:pPr defTabSz="914225">
              <a:lnSpc>
                <a:spcPct val="90000"/>
              </a:lnSpc>
              <a:spcAft>
                <a:spcPts val="1470"/>
              </a:spcAft>
              <a:defRPr/>
            </a:pPr>
            <a:r>
              <a:rPr lang="en-US" sz="3529" kern="0" dirty="0">
                <a:solidFill>
                  <a:schemeClr val="accent5"/>
                </a:solidFill>
                <a:latin typeface="Segoe UI Light"/>
              </a:rPr>
              <a:t>Give your apps </a:t>
            </a:r>
            <a:br>
              <a:rPr lang="en-US" sz="3529" kern="0" dirty="0">
                <a:solidFill>
                  <a:schemeClr val="accent5"/>
                </a:solidFill>
                <a:latin typeface="Segoe UI Light"/>
              </a:rPr>
            </a:br>
            <a:r>
              <a:rPr lang="en-US" sz="3529" kern="0" dirty="0">
                <a:solidFill>
                  <a:schemeClr val="accent5"/>
                </a:solidFill>
                <a:latin typeface="Segoe UI Light"/>
              </a:rPr>
              <a:t>a human side</a:t>
            </a:r>
          </a:p>
        </p:txBody>
      </p:sp>
      <p:sp>
        <p:nvSpPr>
          <p:cNvPr id="6" name="TextBox 5"/>
          <p:cNvSpPr txBox="1"/>
          <p:nvPr/>
        </p:nvSpPr>
        <p:spPr>
          <a:xfrm>
            <a:off x="6104150" y="441420"/>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225">
              <a:lnSpc>
                <a:spcPct val="90000"/>
              </a:lnSpc>
              <a:spcAft>
                <a:spcPts val="600"/>
              </a:spcAft>
              <a:defRPr/>
            </a:pPr>
            <a:r>
              <a:rPr lang="en-US" sz="1667" kern="0" dirty="0">
                <a:gradFill>
                  <a:gsLst>
                    <a:gs pos="2917">
                      <a:srgbClr val="FFFFFF"/>
                    </a:gs>
                    <a:gs pos="30000">
                      <a:srgbClr val="FFFFFF"/>
                    </a:gs>
                  </a:gsLst>
                  <a:lin ang="5400000" scaled="0"/>
                </a:gradFill>
              </a:rPr>
              <a:t>From faces to feelings, allow your </a:t>
            </a:r>
            <a:br>
              <a:rPr lang="en-US" sz="1667" kern="0" dirty="0">
                <a:gradFill>
                  <a:gsLst>
                    <a:gs pos="2917">
                      <a:srgbClr val="FFFFFF"/>
                    </a:gs>
                    <a:gs pos="30000">
                      <a:srgbClr val="FFFFFF"/>
                    </a:gs>
                  </a:gsLst>
                  <a:lin ang="5400000" scaled="0"/>
                </a:gradFill>
              </a:rPr>
            </a:br>
            <a:r>
              <a:rPr lang="en-US" sz="1667" kern="0" dirty="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104150" y="1632042"/>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14225">
              <a:lnSpc>
                <a:spcPct val="90000"/>
              </a:lnSpc>
              <a:spcAft>
                <a:spcPts val="600"/>
              </a:spcAft>
              <a:defRPr/>
            </a:pPr>
            <a:r>
              <a:rPr lang="en-US" sz="1667"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104150" y="4013288"/>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14225">
              <a:lnSpc>
                <a:spcPct val="90000"/>
              </a:lnSpc>
              <a:spcAft>
                <a:spcPts val="600"/>
              </a:spcAft>
              <a:defRPr/>
            </a:pPr>
            <a:r>
              <a:rPr lang="en-US" sz="1667" kern="0" dirty="0">
                <a:gradFill>
                  <a:gsLst>
                    <a:gs pos="2917">
                      <a:srgbClr val="FFFFFF"/>
                    </a:gs>
                    <a:gs pos="30000">
                      <a:srgbClr val="FFFFFF"/>
                    </a:gs>
                  </a:gsLst>
                  <a:lin ang="5400000" scaled="0"/>
                </a:gradFill>
              </a:rPr>
              <a:t>Tap into rich knowledge amassed from </a:t>
            </a:r>
            <a:br>
              <a:rPr lang="en-US" sz="1667" kern="0" dirty="0">
                <a:gradFill>
                  <a:gsLst>
                    <a:gs pos="2917">
                      <a:srgbClr val="FFFFFF"/>
                    </a:gs>
                    <a:gs pos="30000">
                      <a:srgbClr val="FFFFFF"/>
                    </a:gs>
                  </a:gsLst>
                  <a:lin ang="5400000" scaled="0"/>
                </a:gradFill>
              </a:rPr>
            </a:br>
            <a:r>
              <a:rPr lang="en-US" sz="1667" kern="0" dirty="0">
                <a:gradFill>
                  <a:gsLst>
                    <a:gs pos="2917">
                      <a:srgbClr val="FFFFFF"/>
                    </a:gs>
                    <a:gs pos="30000">
                      <a:srgbClr val="FFFFFF"/>
                    </a:gs>
                  </a:gsLst>
                  <a:lin ang="5400000" scaled="0"/>
                </a:gradFill>
              </a:rPr>
              <a:t>the web, academia, or your own data</a:t>
            </a:r>
          </a:p>
        </p:txBody>
      </p:sp>
      <p:sp>
        <p:nvSpPr>
          <p:cNvPr id="8" name="TextBox 7"/>
          <p:cNvSpPr txBox="1"/>
          <p:nvPr/>
        </p:nvSpPr>
        <p:spPr>
          <a:xfrm>
            <a:off x="6104150" y="2822665"/>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14225">
              <a:lnSpc>
                <a:spcPct val="90000"/>
              </a:lnSpc>
              <a:spcAft>
                <a:spcPts val="600"/>
              </a:spcAft>
              <a:defRPr/>
            </a:pPr>
            <a:r>
              <a:rPr lang="en-US" sz="1667" kern="0" dirty="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104150" y="5203911"/>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225">
              <a:lnSpc>
                <a:spcPct val="90000"/>
              </a:lnSpc>
              <a:spcAft>
                <a:spcPts val="600"/>
              </a:spcAft>
              <a:defRPr/>
            </a:pPr>
            <a:r>
              <a:rPr lang="en-US" sz="1667" kern="0" dirty="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387911" y="610189"/>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8" name="Freeform 18"/>
          <p:cNvSpPr>
            <a:spLocks noChangeAspect="1"/>
          </p:cNvSpPr>
          <p:nvPr/>
        </p:nvSpPr>
        <p:spPr bwMode="auto">
          <a:xfrm>
            <a:off x="5434441" y="1755908"/>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9" name="Freeform 9"/>
          <p:cNvSpPr>
            <a:spLocks noChangeAspect="1"/>
          </p:cNvSpPr>
          <p:nvPr/>
        </p:nvSpPr>
        <p:spPr bwMode="auto">
          <a:xfrm>
            <a:off x="5498704" y="2977857"/>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30" name="Freeform 5"/>
          <p:cNvSpPr>
            <a:spLocks/>
          </p:cNvSpPr>
          <p:nvPr/>
        </p:nvSpPr>
        <p:spPr bwMode="auto">
          <a:xfrm>
            <a:off x="5463969" y="4126482"/>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nvGrpSpPr>
          <p:cNvPr id="31" name="Group 30"/>
          <p:cNvGrpSpPr/>
          <p:nvPr/>
        </p:nvGrpSpPr>
        <p:grpSpPr>
          <a:xfrm>
            <a:off x="5451751" y="5363049"/>
            <a:ext cx="537500" cy="528413"/>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spTree>
    <p:extLst>
      <p:ext uri="{BB962C8B-B14F-4D97-AF65-F5344CB8AC3E}">
        <p14:creationId xmlns:p14="http://schemas.microsoft.com/office/powerpoint/2010/main" val="6104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674"/>
            <a:ext cx="11563816" cy="1158629"/>
          </a:xfrm>
        </p:spPr>
        <p:txBody>
          <a:bodyPr/>
          <a:lstStyle/>
          <a:p>
            <a:r>
              <a:rPr lang="en-US" dirty="0"/>
              <a:t>Cognitive Services: 0-60</a:t>
            </a:r>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5642596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p:cNvGrpSpPr/>
          <p:nvPr/>
        </p:nvGrpSpPr>
        <p:grpSpPr>
          <a:xfrm>
            <a:off x="559975" y="4378827"/>
            <a:ext cx="2868559" cy="1414669"/>
            <a:chOff x="504297" y="3658467"/>
            <a:chExt cx="2926080" cy="1443036"/>
          </a:xfrm>
        </p:grpSpPr>
        <p:sp>
          <p:nvSpPr>
            <p:cNvPr id="127" name="TextBox 126"/>
            <p:cNvSpPr txBox="1"/>
            <p:nvPr/>
          </p:nvSpPr>
          <p:spPr>
            <a:xfrm>
              <a:off x="504297"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Computer Vision API</a:t>
              </a:r>
            </a:p>
          </p:txBody>
        </p:sp>
        <p:sp>
          <p:nvSpPr>
            <p:cNvPr id="20" name="Rectangle 19"/>
            <p:cNvSpPr/>
            <p:nvPr/>
          </p:nvSpPr>
          <p:spPr>
            <a:xfrm>
              <a:off x="758214" y="4300738"/>
              <a:ext cx="2418248" cy="800765"/>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Distill actionable information from images</a:t>
              </a:r>
              <a:r>
                <a:rPr lang="en-US" sz="1667" b="1" kern="0" dirty="0">
                  <a:solidFill>
                    <a:schemeClr val="accent6"/>
                  </a:solidFill>
                </a:rPr>
                <a:t> </a:t>
              </a:r>
            </a:p>
          </p:txBody>
        </p:sp>
      </p:grpSp>
      <p:grpSp>
        <p:nvGrpSpPr>
          <p:cNvPr id="168" name="Group 167"/>
          <p:cNvGrpSpPr/>
          <p:nvPr/>
        </p:nvGrpSpPr>
        <p:grpSpPr>
          <a:xfrm>
            <a:off x="8764823" y="4378827"/>
            <a:ext cx="2868559" cy="1414669"/>
            <a:chOff x="8873669" y="3658467"/>
            <a:chExt cx="2926080" cy="1443036"/>
          </a:xfrm>
        </p:grpSpPr>
        <p:sp>
          <p:nvSpPr>
            <p:cNvPr id="132" name="TextBox 131"/>
            <p:cNvSpPr txBox="1"/>
            <p:nvPr/>
          </p:nvSpPr>
          <p:spPr>
            <a:xfrm>
              <a:off x="8873669"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Video API</a:t>
              </a:r>
            </a:p>
          </p:txBody>
        </p:sp>
        <p:sp>
          <p:nvSpPr>
            <p:cNvPr id="133" name="Rectangle 132"/>
            <p:cNvSpPr/>
            <p:nvPr/>
          </p:nvSpPr>
          <p:spPr>
            <a:xfrm>
              <a:off x="9127586" y="4300738"/>
              <a:ext cx="2418248" cy="800765"/>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Analyze, edit, and process videos within your app</a:t>
              </a:r>
            </a:p>
          </p:txBody>
        </p:sp>
      </p:grpSp>
      <p:grpSp>
        <p:nvGrpSpPr>
          <p:cNvPr id="166" name="Group 165"/>
          <p:cNvGrpSpPr/>
          <p:nvPr/>
        </p:nvGrpSpPr>
        <p:grpSpPr>
          <a:xfrm>
            <a:off x="3294925" y="4378826"/>
            <a:ext cx="2868559" cy="1412625"/>
            <a:chOff x="3294088" y="3658467"/>
            <a:chExt cx="2926080" cy="1440951"/>
          </a:xfrm>
        </p:grpSpPr>
        <p:sp>
          <p:nvSpPr>
            <p:cNvPr id="135" name="TextBox 134"/>
            <p:cNvSpPr txBox="1"/>
            <p:nvPr/>
          </p:nvSpPr>
          <p:spPr>
            <a:xfrm>
              <a:off x="3294088"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Face API</a:t>
              </a:r>
            </a:p>
          </p:txBody>
        </p:sp>
        <p:sp>
          <p:nvSpPr>
            <p:cNvPr id="136" name="Rectangle 135"/>
            <p:cNvSpPr/>
            <p:nvPr/>
          </p:nvSpPr>
          <p:spPr>
            <a:xfrm>
              <a:off x="3548004" y="4300738"/>
              <a:ext cx="2418248" cy="798680"/>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Detect, identify, analyze, organize, and tag faces in photos</a:t>
              </a:r>
            </a:p>
          </p:txBody>
        </p:sp>
      </p:grpSp>
      <p:grpSp>
        <p:nvGrpSpPr>
          <p:cNvPr id="167" name="Group 166"/>
          <p:cNvGrpSpPr/>
          <p:nvPr/>
        </p:nvGrpSpPr>
        <p:grpSpPr>
          <a:xfrm>
            <a:off x="6029874" y="4378827"/>
            <a:ext cx="2868559" cy="1414669"/>
            <a:chOff x="6083879" y="3658467"/>
            <a:chExt cx="2926080" cy="1443036"/>
          </a:xfrm>
        </p:grpSpPr>
        <p:sp>
          <p:nvSpPr>
            <p:cNvPr id="138" name="TextBox 137"/>
            <p:cNvSpPr txBox="1"/>
            <p:nvPr/>
          </p:nvSpPr>
          <p:spPr>
            <a:xfrm>
              <a:off x="6083879"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Emotion API</a:t>
              </a:r>
            </a:p>
          </p:txBody>
        </p:sp>
        <p:sp>
          <p:nvSpPr>
            <p:cNvPr id="139" name="Rectangle 138"/>
            <p:cNvSpPr/>
            <p:nvPr/>
          </p:nvSpPr>
          <p:spPr>
            <a:xfrm>
              <a:off x="6337796" y="4300738"/>
              <a:ext cx="2418248" cy="800765"/>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Personalize experiences with emotion recognition</a:t>
              </a:r>
            </a:p>
          </p:txBody>
        </p:sp>
      </p:grpSp>
      <p:sp>
        <p:nvSpPr>
          <p:cNvPr id="40" name="Rectangle 39"/>
          <p:cNvSpPr/>
          <p:nvPr/>
        </p:nvSpPr>
        <p:spPr>
          <a:xfrm>
            <a:off x="1326288" y="367666"/>
            <a:ext cx="2453948" cy="754315"/>
          </a:xfrm>
          <a:prstGeom prst="rect">
            <a:avLst/>
          </a:prstGeom>
        </p:spPr>
        <p:txBody>
          <a:bodyPr wrap="square" anchor="ctr">
            <a:spAutoFit/>
          </a:bodyPr>
          <a:lstStyle/>
          <a:p>
            <a:pPr marL="179243" defTabSz="913386" fontAlgn="base">
              <a:spcBef>
                <a:spcPts val="1175"/>
              </a:spcBef>
              <a:spcAft>
                <a:spcPts val="1175"/>
              </a:spcAft>
              <a:defRPr/>
            </a:pPr>
            <a:r>
              <a:rPr lang="en-US" sz="4313" kern="0" dirty="0">
                <a:solidFill>
                  <a:schemeClr val="bg1"/>
                </a:solidFill>
                <a:latin typeface="+mj-lt"/>
                <a:cs typeface="Segoe UI Semibold" panose="020B0702040204020203" pitchFamily="34" charset="0"/>
              </a:rPr>
              <a:t>Vision</a:t>
            </a:r>
          </a:p>
        </p:txBody>
      </p:sp>
      <p:sp>
        <p:nvSpPr>
          <p:cNvPr id="70" name="Freeform 22"/>
          <p:cNvSpPr>
            <a:spLocks noChangeAspect="1"/>
          </p:cNvSpPr>
          <p:nvPr/>
        </p:nvSpPr>
        <p:spPr bwMode="auto">
          <a:xfrm>
            <a:off x="602757" y="526039"/>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nvGrpSpPr>
          <p:cNvPr id="92" name="Group 91"/>
          <p:cNvGrpSpPr/>
          <p:nvPr/>
        </p:nvGrpSpPr>
        <p:grpSpPr>
          <a:xfrm>
            <a:off x="9414733" y="2652048"/>
            <a:ext cx="1568743" cy="1568743"/>
            <a:chOff x="9536611" y="2704730"/>
            <a:chExt cx="1600200" cy="1600200"/>
          </a:xfrm>
        </p:grpSpPr>
        <p:sp>
          <p:nvSpPr>
            <p:cNvPr id="93" name="Rectangle 92"/>
            <p:cNvSpPr/>
            <p:nvPr/>
          </p:nvSpPr>
          <p:spPr>
            <a:xfrm>
              <a:off x="9536611"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94" name="Group 93"/>
            <p:cNvGrpSpPr/>
            <p:nvPr/>
          </p:nvGrpSpPr>
          <p:grpSpPr>
            <a:xfrm>
              <a:off x="9689012" y="3097901"/>
              <a:ext cx="1295398" cy="813858"/>
              <a:chOff x="9689012" y="2290234"/>
              <a:chExt cx="1295398" cy="813858"/>
            </a:xfrm>
          </p:grpSpPr>
          <p:grpSp>
            <p:nvGrpSpPr>
              <p:cNvPr id="95" name="Group 94"/>
              <p:cNvGrpSpPr/>
              <p:nvPr/>
            </p:nvGrpSpPr>
            <p:grpSpPr>
              <a:xfrm>
                <a:off x="9689012" y="2290234"/>
                <a:ext cx="1295398" cy="813858"/>
                <a:chOff x="5531790" y="639909"/>
                <a:chExt cx="640080" cy="402143"/>
              </a:xfrm>
            </p:grpSpPr>
            <p:sp>
              <p:nvSpPr>
                <p:cNvPr id="97"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98"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sp>
            <p:nvSpPr>
              <p:cNvPr id="96" name="Isosceles Triangle 95"/>
              <p:cNvSpPr/>
              <p:nvPr/>
            </p:nvSpPr>
            <p:spPr>
              <a:xfrm rot="5400000">
                <a:off x="10236667" y="2571094"/>
                <a:ext cx="292478" cy="252138"/>
              </a:xfrm>
              <a:prstGeom prst="triangle">
                <a:avLst/>
              </a:prstGeom>
              <a:solidFill>
                <a:srgbClr val="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grpSp>
      <p:grpSp>
        <p:nvGrpSpPr>
          <p:cNvPr id="99" name="Group 98"/>
          <p:cNvGrpSpPr/>
          <p:nvPr/>
        </p:nvGrpSpPr>
        <p:grpSpPr>
          <a:xfrm>
            <a:off x="6679784" y="2652048"/>
            <a:ext cx="1568743" cy="1568743"/>
            <a:chOff x="6746821" y="2704730"/>
            <a:chExt cx="1600200" cy="1600200"/>
          </a:xfrm>
        </p:grpSpPr>
        <p:sp>
          <p:nvSpPr>
            <p:cNvPr id="100" name="Rectangle 99"/>
            <p:cNvSpPr/>
            <p:nvPr/>
          </p:nvSpPr>
          <p:spPr>
            <a:xfrm>
              <a:off x="6746821"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101" name="Group 100"/>
            <p:cNvGrpSpPr/>
            <p:nvPr/>
          </p:nvGrpSpPr>
          <p:grpSpPr>
            <a:xfrm>
              <a:off x="6899222" y="3097901"/>
              <a:ext cx="1295398" cy="813858"/>
              <a:chOff x="6899222" y="2290234"/>
              <a:chExt cx="1295398" cy="813858"/>
            </a:xfrm>
          </p:grpSpPr>
          <p:grpSp>
            <p:nvGrpSpPr>
              <p:cNvPr id="106" name="Group 105"/>
              <p:cNvGrpSpPr/>
              <p:nvPr/>
            </p:nvGrpSpPr>
            <p:grpSpPr>
              <a:xfrm>
                <a:off x="6899222" y="2290234"/>
                <a:ext cx="1295398" cy="813858"/>
                <a:chOff x="5531790" y="639909"/>
                <a:chExt cx="640080" cy="402143"/>
              </a:xfrm>
            </p:grpSpPr>
            <p:sp>
              <p:nvSpPr>
                <p:cNvPr id="111"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12"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grpSp>
            <p:nvGrpSpPr>
              <p:cNvPr id="107" name="Group 106"/>
              <p:cNvGrpSpPr/>
              <p:nvPr/>
            </p:nvGrpSpPr>
            <p:grpSpPr>
              <a:xfrm>
                <a:off x="7370202" y="2592176"/>
                <a:ext cx="353433" cy="313865"/>
                <a:chOff x="7370202" y="2592176"/>
                <a:chExt cx="353433" cy="313865"/>
              </a:xfrm>
            </p:grpSpPr>
            <p:sp>
              <p:nvSpPr>
                <p:cNvPr id="108" name="Oval 107"/>
                <p:cNvSpPr/>
                <p:nvPr/>
              </p:nvSpPr>
              <p:spPr>
                <a:xfrm>
                  <a:off x="7370202" y="2592176"/>
                  <a:ext cx="98138" cy="98138"/>
                </a:xfrm>
                <a:prstGeom prst="ellipse">
                  <a:avLst/>
                </a:prstGeom>
                <a:solidFill>
                  <a:srgbClr val="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109" name="Oval 108"/>
                <p:cNvSpPr/>
                <p:nvPr/>
              </p:nvSpPr>
              <p:spPr>
                <a:xfrm>
                  <a:off x="7625497" y="2592177"/>
                  <a:ext cx="98138" cy="98138"/>
                </a:xfrm>
                <a:prstGeom prst="ellipse">
                  <a:avLst/>
                </a:prstGeom>
                <a:solidFill>
                  <a:srgbClr val="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110" name="Oval 109"/>
                <p:cNvSpPr/>
                <p:nvPr/>
              </p:nvSpPr>
              <p:spPr>
                <a:xfrm>
                  <a:off x="7473166" y="2758536"/>
                  <a:ext cx="147505" cy="147505"/>
                </a:xfrm>
                <a:prstGeom prst="ellipse">
                  <a:avLst/>
                </a:prstGeom>
                <a:solidFill>
                  <a:srgbClr val="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grpSp>
      </p:grpSp>
      <p:grpSp>
        <p:nvGrpSpPr>
          <p:cNvPr id="117" name="Group 116"/>
          <p:cNvGrpSpPr/>
          <p:nvPr/>
        </p:nvGrpSpPr>
        <p:grpSpPr>
          <a:xfrm>
            <a:off x="3944835" y="2652048"/>
            <a:ext cx="1568743" cy="1568743"/>
            <a:chOff x="3957030" y="2704730"/>
            <a:chExt cx="1600200" cy="1600200"/>
          </a:xfrm>
        </p:grpSpPr>
        <p:sp>
          <p:nvSpPr>
            <p:cNvPr id="118" name="Rectangle 117"/>
            <p:cNvSpPr/>
            <p:nvPr/>
          </p:nvSpPr>
          <p:spPr>
            <a:xfrm>
              <a:off x="3957030"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119" name="Group 118"/>
            <p:cNvGrpSpPr/>
            <p:nvPr/>
          </p:nvGrpSpPr>
          <p:grpSpPr>
            <a:xfrm>
              <a:off x="4109431" y="3097901"/>
              <a:ext cx="1295398" cy="813858"/>
              <a:chOff x="4109431" y="2290234"/>
              <a:chExt cx="1295398" cy="813858"/>
            </a:xfrm>
          </p:grpSpPr>
          <p:grpSp>
            <p:nvGrpSpPr>
              <p:cNvPr id="120" name="Group 119"/>
              <p:cNvGrpSpPr/>
              <p:nvPr/>
            </p:nvGrpSpPr>
            <p:grpSpPr>
              <a:xfrm>
                <a:off x="4109431" y="2290234"/>
                <a:ext cx="1295398" cy="813858"/>
                <a:chOff x="5531790" y="639909"/>
                <a:chExt cx="640080" cy="402143"/>
              </a:xfrm>
            </p:grpSpPr>
            <p:sp>
              <p:nvSpPr>
                <p:cNvPr id="130"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31"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grpSp>
            <p:nvGrpSpPr>
              <p:cNvPr id="121" name="Group 120"/>
              <p:cNvGrpSpPr/>
              <p:nvPr/>
            </p:nvGrpSpPr>
            <p:grpSpPr>
              <a:xfrm>
                <a:off x="4575518" y="2593197"/>
                <a:ext cx="363224" cy="294465"/>
                <a:chOff x="4621484" y="2700473"/>
                <a:chExt cx="255710" cy="207303"/>
              </a:xfrm>
            </p:grpSpPr>
            <p:sp>
              <p:nvSpPr>
                <p:cNvPr id="126"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rgbClr val="FFFFFF"/>
                </a:solidFill>
                <a:ln w="12700" cap="flat" cmpd="sng" algn="ctr">
                  <a:noFill/>
                  <a:prstDash val="solid"/>
                  <a:miter lim="800000"/>
                </a:ln>
                <a:effectLst/>
              </p:spPr>
              <p:txBody>
                <a:bodyPr rtlCol="0" anchor="ctr"/>
                <a:lstStyle/>
                <a:p>
                  <a:pPr algn="ctr" defTabSz="896386">
                    <a:defRPr/>
                  </a:pPr>
                  <a:endParaRPr lang="en-US" sz="1765" kern="0" baseline="-25000" dirty="0">
                    <a:solidFill>
                      <a:prstClr val="white"/>
                    </a:solidFill>
                    <a:latin typeface="Segoe UI"/>
                  </a:endParaRPr>
                </a:p>
              </p:txBody>
            </p:sp>
            <p:sp>
              <p:nvSpPr>
                <p:cNvPr id="128" name="Oval 127"/>
                <p:cNvSpPr/>
                <p:nvPr/>
              </p:nvSpPr>
              <p:spPr>
                <a:xfrm>
                  <a:off x="4624930" y="2700473"/>
                  <a:ext cx="69089" cy="69089"/>
                </a:xfrm>
                <a:prstGeom prst="ellipse">
                  <a:avLst/>
                </a:prstGeom>
                <a:solidFill>
                  <a:srgbClr val="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129" name="Oval 128"/>
                <p:cNvSpPr/>
                <p:nvPr/>
              </p:nvSpPr>
              <p:spPr>
                <a:xfrm>
                  <a:off x="4804658" y="2700474"/>
                  <a:ext cx="69089" cy="69089"/>
                </a:xfrm>
                <a:prstGeom prst="ellipse">
                  <a:avLst/>
                </a:prstGeom>
                <a:solidFill>
                  <a:srgbClr val="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grpSp>
      </p:grpSp>
      <p:grpSp>
        <p:nvGrpSpPr>
          <p:cNvPr id="134" name="Group 133"/>
          <p:cNvGrpSpPr/>
          <p:nvPr/>
        </p:nvGrpSpPr>
        <p:grpSpPr>
          <a:xfrm>
            <a:off x="1209885" y="2652048"/>
            <a:ext cx="1568743" cy="1568743"/>
            <a:chOff x="1167239" y="2704730"/>
            <a:chExt cx="1600200" cy="1600200"/>
          </a:xfrm>
        </p:grpSpPr>
        <p:sp>
          <p:nvSpPr>
            <p:cNvPr id="137" name="Rectangle 136"/>
            <p:cNvSpPr/>
            <p:nvPr/>
          </p:nvSpPr>
          <p:spPr>
            <a:xfrm>
              <a:off x="1167239"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143" name="Group 142"/>
            <p:cNvGrpSpPr/>
            <p:nvPr/>
          </p:nvGrpSpPr>
          <p:grpSpPr>
            <a:xfrm>
              <a:off x="1319640" y="3097901"/>
              <a:ext cx="1295398" cy="813858"/>
              <a:chOff x="1319640" y="2290234"/>
              <a:chExt cx="1295398" cy="813858"/>
            </a:xfrm>
          </p:grpSpPr>
          <p:grpSp>
            <p:nvGrpSpPr>
              <p:cNvPr id="145" name="Group 144"/>
              <p:cNvGrpSpPr/>
              <p:nvPr/>
            </p:nvGrpSpPr>
            <p:grpSpPr>
              <a:xfrm>
                <a:off x="1319640" y="2290234"/>
                <a:ext cx="1295398" cy="813858"/>
                <a:chOff x="5531790" y="639909"/>
                <a:chExt cx="640080" cy="402143"/>
              </a:xfrm>
            </p:grpSpPr>
            <p:sp>
              <p:nvSpPr>
                <p:cNvPr id="15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56"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sp>
            <p:nvSpPr>
              <p:cNvPr id="146" name="Rectangle 145"/>
              <p:cNvSpPr/>
              <p:nvPr/>
            </p:nvSpPr>
            <p:spPr>
              <a:xfrm>
                <a:off x="1831662"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148" name="Rectangle 147"/>
              <p:cNvSpPr/>
              <p:nvPr/>
            </p:nvSpPr>
            <p:spPr>
              <a:xfrm>
                <a:off x="1994108"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150" name="Rectangle 149"/>
              <p:cNvSpPr/>
              <p:nvPr/>
            </p:nvSpPr>
            <p:spPr>
              <a:xfrm>
                <a:off x="1831662"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151" name="Rectangle 150"/>
              <p:cNvSpPr/>
              <p:nvPr/>
            </p:nvSpPr>
            <p:spPr>
              <a:xfrm>
                <a:off x="1994108"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grpSp>
    </p:spTree>
    <p:extLst>
      <p:ext uri="{BB962C8B-B14F-4D97-AF65-F5344CB8AC3E}">
        <p14:creationId xmlns:p14="http://schemas.microsoft.com/office/powerpoint/2010/main" val="126693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674"/>
            <a:ext cx="11563816" cy="1158629"/>
          </a:xfrm>
        </p:spPr>
        <p:txBody>
          <a:bodyPr/>
          <a:lstStyle/>
          <a:p>
            <a:r>
              <a:rPr lang="en-US" dirty="0"/>
              <a:t>Vision APIs: Getting Started</a:t>
            </a:r>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007974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endParaRPr>
          </a:p>
        </p:txBody>
      </p:sp>
      <p:grpSp>
        <p:nvGrpSpPr>
          <p:cNvPr id="7" name="Group 6"/>
          <p:cNvGrpSpPr/>
          <p:nvPr/>
        </p:nvGrpSpPr>
        <p:grpSpPr>
          <a:xfrm>
            <a:off x="602757" y="367666"/>
            <a:ext cx="3177479" cy="754315"/>
            <a:chOff x="614843" y="374541"/>
            <a:chExt cx="3241194" cy="769441"/>
          </a:xfrm>
        </p:grpSpPr>
        <p:sp>
          <p:nvSpPr>
            <p:cNvPr id="59" name="Rectangle 58"/>
            <p:cNvSpPr/>
            <p:nvPr/>
          </p:nvSpPr>
          <p:spPr>
            <a:xfrm>
              <a:off x="1352882" y="374541"/>
              <a:ext cx="2503155" cy="769441"/>
            </a:xfrm>
            <a:prstGeom prst="rect">
              <a:avLst/>
            </a:prstGeom>
          </p:spPr>
          <p:txBody>
            <a:bodyPr wrap="square" anchor="ctr">
              <a:spAutoFit/>
            </a:bodyPr>
            <a:lstStyle/>
            <a:p>
              <a:pPr marL="179243" defTabSz="913386" fontAlgn="base">
                <a:spcBef>
                  <a:spcPts val="1175"/>
                </a:spcBef>
                <a:spcAft>
                  <a:spcPts val="1175"/>
                </a:spcAft>
                <a:defRPr/>
              </a:pPr>
              <a:r>
                <a:rPr lang="en-US" sz="4313" kern="0" dirty="0">
                  <a:solidFill>
                    <a:schemeClr val="bg1"/>
                  </a:solidFill>
                  <a:latin typeface="+mj-lt"/>
                  <a:cs typeface="Segoe UI Semibold" panose="020B0702040204020203" pitchFamily="34" charset="0"/>
                </a:rPr>
                <a:t>Vision</a:t>
              </a:r>
            </a:p>
          </p:txBody>
        </p:sp>
        <p:sp>
          <p:nvSpPr>
            <p:cNvPr id="61"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3" name="Group 2"/>
          <p:cNvGrpSpPr/>
          <p:nvPr/>
        </p:nvGrpSpPr>
        <p:grpSpPr>
          <a:xfrm>
            <a:off x="418644" y="221908"/>
            <a:ext cx="3353886" cy="1045828"/>
            <a:chOff x="1013503" y="1562943"/>
            <a:chExt cx="3421138" cy="1066799"/>
          </a:xfrm>
        </p:grpSpPr>
        <p:grpSp>
          <p:nvGrpSpPr>
            <p:cNvPr id="4" name="Group 3"/>
            <p:cNvGrpSpPr/>
            <p:nvPr/>
          </p:nvGrpSpPr>
          <p:grpSpPr>
            <a:xfrm>
              <a:off x="1013503" y="1562943"/>
              <a:ext cx="3421138" cy="1066799"/>
              <a:chOff x="434899" y="234018"/>
              <a:chExt cx="3421138" cy="1066799"/>
            </a:xfrm>
          </p:grpSpPr>
          <p:sp>
            <p:nvSpPr>
              <p:cNvPr id="55" name="Rectangle 54"/>
              <p:cNvSpPr/>
              <p:nvPr/>
            </p:nvSpPr>
            <p:spPr>
              <a:xfrm>
                <a:off x="1352882" y="372821"/>
                <a:ext cx="2503155" cy="769441"/>
              </a:xfrm>
              <a:prstGeom prst="rect">
                <a:avLst/>
              </a:prstGeom>
              <a:solidFill>
                <a:srgbClr val="D83B01"/>
              </a:solidFill>
            </p:spPr>
            <p:txBody>
              <a:bodyPr wrap="square" anchor="ctr">
                <a:spAutoFit/>
              </a:bodyPr>
              <a:lstStyle/>
              <a:p>
                <a:pPr marL="179243" defTabSz="913386" fontAlgn="base">
                  <a:spcBef>
                    <a:spcPts val="1175"/>
                  </a:spcBef>
                  <a:spcAft>
                    <a:spcPts val="1175"/>
                  </a:spcAft>
                  <a:defRPr/>
                </a:pPr>
                <a:r>
                  <a:rPr lang="en-US" sz="4313" kern="0" dirty="0">
                    <a:solidFill>
                      <a:schemeClr val="bg1"/>
                    </a:solidFill>
                    <a:latin typeface="+mj-lt"/>
                    <a:cs typeface="Segoe UI Semibold" panose="020B0702040204020203" pitchFamily="34" charset="0"/>
                  </a:rPr>
                  <a:t>Speech</a:t>
                </a:r>
              </a:p>
            </p:txBody>
          </p:sp>
          <p:sp>
            <p:nvSpPr>
              <p:cNvPr id="2" name="Rectangle 1"/>
              <p:cNvSpPr/>
              <p:nvPr/>
            </p:nvSpPr>
            <p:spPr>
              <a:xfrm>
                <a:off x="434899" y="234018"/>
                <a:ext cx="1066799" cy="1066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endParaRPr>
              </a:p>
            </p:txBody>
          </p:sp>
        </p:grpSp>
        <p:sp>
          <p:nvSpPr>
            <p:cNvPr id="60"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23" name="Group 22"/>
          <p:cNvGrpSpPr/>
          <p:nvPr/>
        </p:nvGrpSpPr>
        <p:grpSpPr>
          <a:xfrm>
            <a:off x="911677" y="4378826"/>
            <a:ext cx="2868559" cy="1412625"/>
            <a:chOff x="504297" y="3658467"/>
            <a:chExt cx="2926080" cy="1440951"/>
          </a:xfrm>
        </p:grpSpPr>
        <p:sp>
          <p:nvSpPr>
            <p:cNvPr id="24" name="TextBox 23"/>
            <p:cNvSpPr txBox="1"/>
            <p:nvPr/>
          </p:nvSpPr>
          <p:spPr>
            <a:xfrm>
              <a:off x="504297"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Bing Speech API</a:t>
              </a:r>
            </a:p>
          </p:txBody>
        </p:sp>
        <p:sp>
          <p:nvSpPr>
            <p:cNvPr id="25" name="Rectangle 24"/>
            <p:cNvSpPr/>
            <p:nvPr/>
          </p:nvSpPr>
          <p:spPr>
            <a:xfrm>
              <a:off x="637301" y="4300738"/>
              <a:ext cx="2660073" cy="798680"/>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Convert speech to text and back again, and understand its intent</a:t>
              </a:r>
            </a:p>
          </p:txBody>
        </p:sp>
      </p:grpSp>
      <p:grpSp>
        <p:nvGrpSpPr>
          <p:cNvPr id="26" name="Group 25"/>
          <p:cNvGrpSpPr/>
          <p:nvPr/>
        </p:nvGrpSpPr>
        <p:grpSpPr>
          <a:xfrm>
            <a:off x="4513124" y="4378826"/>
            <a:ext cx="3155415" cy="1181804"/>
            <a:chOff x="3147784" y="3658467"/>
            <a:chExt cx="3218688" cy="1205502"/>
          </a:xfrm>
        </p:grpSpPr>
        <p:sp>
          <p:nvSpPr>
            <p:cNvPr id="27" name="TextBox 26"/>
            <p:cNvSpPr txBox="1"/>
            <p:nvPr/>
          </p:nvSpPr>
          <p:spPr>
            <a:xfrm>
              <a:off x="3147784" y="3658467"/>
              <a:ext cx="3218688"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Speaker Recognition API</a:t>
              </a:r>
            </a:p>
          </p:txBody>
        </p:sp>
        <p:sp>
          <p:nvSpPr>
            <p:cNvPr id="28" name="Rectangle 27"/>
            <p:cNvSpPr/>
            <p:nvPr/>
          </p:nvSpPr>
          <p:spPr>
            <a:xfrm>
              <a:off x="3427092" y="4300738"/>
              <a:ext cx="2660073" cy="563231"/>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Give your app the ability to know who's talking</a:t>
              </a:r>
            </a:p>
          </p:txBody>
        </p:sp>
      </p:grpSp>
      <p:grpSp>
        <p:nvGrpSpPr>
          <p:cNvPr id="29" name="Group 28"/>
          <p:cNvGrpSpPr/>
          <p:nvPr/>
        </p:nvGrpSpPr>
        <p:grpSpPr>
          <a:xfrm>
            <a:off x="8411764" y="4243050"/>
            <a:ext cx="2868559" cy="1548401"/>
            <a:chOff x="6083879" y="3519968"/>
            <a:chExt cx="2926080" cy="1579450"/>
          </a:xfrm>
        </p:grpSpPr>
        <p:sp>
          <p:nvSpPr>
            <p:cNvPr id="30" name="TextBox 29"/>
            <p:cNvSpPr txBox="1"/>
            <p:nvPr/>
          </p:nvSpPr>
          <p:spPr>
            <a:xfrm>
              <a:off x="6083879" y="3519968"/>
              <a:ext cx="2926080"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Custom Recognition Intelligent Service</a:t>
              </a:r>
            </a:p>
          </p:txBody>
        </p:sp>
        <p:sp>
          <p:nvSpPr>
            <p:cNvPr id="31" name="Rectangle 30"/>
            <p:cNvSpPr/>
            <p:nvPr/>
          </p:nvSpPr>
          <p:spPr>
            <a:xfrm>
              <a:off x="6216883" y="4300738"/>
              <a:ext cx="2660073" cy="798680"/>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Fine-tune speech recognition for anyone, anywhere</a:t>
              </a:r>
            </a:p>
          </p:txBody>
        </p:sp>
      </p:grpSp>
      <p:grpSp>
        <p:nvGrpSpPr>
          <p:cNvPr id="116" name="Group 115"/>
          <p:cNvGrpSpPr/>
          <p:nvPr/>
        </p:nvGrpSpPr>
        <p:grpSpPr>
          <a:xfrm>
            <a:off x="1561587" y="2652048"/>
            <a:ext cx="1568743" cy="1568743"/>
            <a:chOff x="1167239" y="2704730"/>
            <a:chExt cx="1600200" cy="1600200"/>
          </a:xfrm>
        </p:grpSpPr>
        <p:sp>
          <p:nvSpPr>
            <p:cNvPr id="117" name="Rectangle 116"/>
            <p:cNvSpPr/>
            <p:nvPr/>
          </p:nvSpPr>
          <p:spPr>
            <a:xfrm>
              <a:off x="1167239"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118" name="Group 117"/>
            <p:cNvGrpSpPr/>
            <p:nvPr/>
          </p:nvGrpSpPr>
          <p:grpSpPr>
            <a:xfrm>
              <a:off x="1395527" y="3071481"/>
              <a:ext cx="1143624" cy="866698"/>
              <a:chOff x="1395527" y="3071481"/>
              <a:chExt cx="1143624" cy="866698"/>
            </a:xfrm>
          </p:grpSpPr>
          <p:grpSp>
            <p:nvGrpSpPr>
              <p:cNvPr id="119" name="Group 118"/>
              <p:cNvGrpSpPr/>
              <p:nvPr/>
            </p:nvGrpSpPr>
            <p:grpSpPr>
              <a:xfrm>
                <a:off x="1395527" y="3071481"/>
                <a:ext cx="1143624" cy="866698"/>
                <a:chOff x="1395525" y="3097901"/>
                <a:chExt cx="1143624" cy="866698"/>
              </a:xfrm>
            </p:grpSpPr>
            <p:sp>
              <p:nvSpPr>
                <p:cNvPr id="12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2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grpSp>
            <p:nvGrpSpPr>
              <p:cNvPr id="120" name="Group 119"/>
              <p:cNvGrpSpPr/>
              <p:nvPr/>
            </p:nvGrpSpPr>
            <p:grpSpPr>
              <a:xfrm>
                <a:off x="1720833" y="3394139"/>
                <a:ext cx="493012" cy="103123"/>
                <a:chOff x="1686625" y="3385251"/>
                <a:chExt cx="535508" cy="112012"/>
              </a:xfrm>
            </p:grpSpPr>
            <p:sp>
              <p:nvSpPr>
                <p:cNvPr id="121" name="Oval 120"/>
                <p:cNvSpPr/>
                <p:nvPr/>
              </p:nvSpPr>
              <p:spPr>
                <a:xfrm>
                  <a:off x="1686625"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122" name="Oval 121"/>
                <p:cNvSpPr/>
                <p:nvPr/>
              </p:nvSpPr>
              <p:spPr>
                <a:xfrm>
                  <a:off x="1898373"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123" name="Oval 122"/>
                <p:cNvSpPr/>
                <p:nvPr/>
              </p:nvSpPr>
              <p:spPr>
                <a:xfrm>
                  <a:off x="2110121"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grpSp>
      </p:grpSp>
      <p:grpSp>
        <p:nvGrpSpPr>
          <p:cNvPr id="126" name="Group 125"/>
          <p:cNvGrpSpPr/>
          <p:nvPr/>
        </p:nvGrpSpPr>
        <p:grpSpPr>
          <a:xfrm>
            <a:off x="5311630" y="2652048"/>
            <a:ext cx="1568743" cy="1568743"/>
            <a:chOff x="5412867" y="2704730"/>
            <a:chExt cx="1600200" cy="1600200"/>
          </a:xfrm>
        </p:grpSpPr>
        <p:sp>
          <p:nvSpPr>
            <p:cNvPr id="127" name="Rectangle 126"/>
            <p:cNvSpPr/>
            <p:nvPr/>
          </p:nvSpPr>
          <p:spPr>
            <a:xfrm>
              <a:off x="5412867"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dirty="0">
                <a:solidFill>
                  <a:prstClr val="white"/>
                </a:solidFill>
                <a:latin typeface="Segoe UI"/>
              </a:endParaRPr>
            </a:p>
          </p:txBody>
        </p:sp>
        <p:grpSp>
          <p:nvGrpSpPr>
            <p:cNvPr id="128" name="Group 127"/>
            <p:cNvGrpSpPr/>
            <p:nvPr/>
          </p:nvGrpSpPr>
          <p:grpSpPr>
            <a:xfrm>
              <a:off x="5641155" y="3071481"/>
              <a:ext cx="1143624" cy="866698"/>
              <a:chOff x="5641155" y="3071481"/>
              <a:chExt cx="1143624" cy="866698"/>
            </a:xfrm>
          </p:grpSpPr>
          <p:grpSp>
            <p:nvGrpSpPr>
              <p:cNvPr id="129" name="Group 128"/>
              <p:cNvGrpSpPr/>
              <p:nvPr/>
            </p:nvGrpSpPr>
            <p:grpSpPr>
              <a:xfrm>
                <a:off x="5641155" y="3071481"/>
                <a:ext cx="1143624" cy="866698"/>
                <a:chOff x="1395525" y="3097901"/>
                <a:chExt cx="1143624" cy="866698"/>
              </a:xfrm>
            </p:grpSpPr>
            <p:sp>
              <p:nvSpPr>
                <p:cNvPr id="13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3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grpSp>
            <p:nvGrpSpPr>
              <p:cNvPr id="130" name="Group 129"/>
              <p:cNvGrpSpPr/>
              <p:nvPr/>
            </p:nvGrpSpPr>
            <p:grpSpPr>
              <a:xfrm>
                <a:off x="5889309" y="3335767"/>
                <a:ext cx="631930" cy="184974"/>
                <a:chOff x="5981991" y="2678634"/>
                <a:chExt cx="631930" cy="184974"/>
              </a:xfrm>
              <a:solidFill>
                <a:sysClr val="window" lastClr="FFFFFF"/>
              </a:solidFill>
            </p:grpSpPr>
            <p:grpSp>
              <p:nvGrpSpPr>
                <p:cNvPr id="131" name="Group 130"/>
                <p:cNvGrpSpPr/>
                <p:nvPr/>
              </p:nvGrpSpPr>
              <p:grpSpPr>
                <a:xfrm>
                  <a:off x="5981991" y="2678634"/>
                  <a:ext cx="257244" cy="184974"/>
                  <a:chOff x="5981991" y="2678634"/>
                  <a:chExt cx="257244" cy="184974"/>
                </a:xfrm>
                <a:grpFill/>
              </p:grpSpPr>
              <p:sp>
                <p:nvSpPr>
                  <p:cNvPr id="135"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36"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grpSp>
              <p:nvGrpSpPr>
                <p:cNvPr id="132" name="Group 131"/>
                <p:cNvGrpSpPr/>
                <p:nvPr/>
              </p:nvGrpSpPr>
              <p:grpSpPr>
                <a:xfrm rot="10800000">
                  <a:off x="6356677" y="2678634"/>
                  <a:ext cx="257244" cy="184974"/>
                  <a:chOff x="5981991" y="2678634"/>
                  <a:chExt cx="257244" cy="184974"/>
                </a:xfrm>
                <a:grpFill/>
              </p:grpSpPr>
              <p:sp>
                <p:nvSpPr>
                  <p:cNvPr id="133"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34"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grpSp>
        </p:grpSp>
      </p:grpSp>
      <p:grpSp>
        <p:nvGrpSpPr>
          <p:cNvPr id="139" name="Group 138"/>
          <p:cNvGrpSpPr/>
          <p:nvPr/>
        </p:nvGrpSpPr>
        <p:grpSpPr>
          <a:xfrm>
            <a:off x="9061674" y="2652048"/>
            <a:ext cx="1568743" cy="1568743"/>
            <a:chOff x="9658494" y="2704730"/>
            <a:chExt cx="1600200" cy="1600200"/>
          </a:xfrm>
        </p:grpSpPr>
        <p:sp>
          <p:nvSpPr>
            <p:cNvPr id="140" name="Rectangle 139"/>
            <p:cNvSpPr/>
            <p:nvPr/>
          </p:nvSpPr>
          <p:spPr>
            <a:xfrm>
              <a:off x="9658494"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141" name="Group 140"/>
            <p:cNvGrpSpPr/>
            <p:nvPr/>
          </p:nvGrpSpPr>
          <p:grpSpPr>
            <a:xfrm>
              <a:off x="9886782" y="3071481"/>
              <a:ext cx="1143624" cy="866698"/>
              <a:chOff x="9886782" y="3071481"/>
              <a:chExt cx="1143624" cy="866698"/>
            </a:xfrm>
          </p:grpSpPr>
          <p:grpSp>
            <p:nvGrpSpPr>
              <p:cNvPr id="142" name="Group 141"/>
              <p:cNvGrpSpPr/>
              <p:nvPr/>
            </p:nvGrpSpPr>
            <p:grpSpPr>
              <a:xfrm>
                <a:off x="9886782" y="3071481"/>
                <a:ext cx="1143624" cy="866698"/>
                <a:chOff x="1395525" y="3097901"/>
                <a:chExt cx="1143624" cy="866698"/>
              </a:xfrm>
            </p:grpSpPr>
            <p:sp>
              <p:nvSpPr>
                <p:cNvPr id="14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4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grpSp>
            <p:nvGrpSpPr>
              <p:cNvPr id="143" name="Group 142"/>
              <p:cNvGrpSpPr/>
              <p:nvPr/>
            </p:nvGrpSpPr>
            <p:grpSpPr>
              <a:xfrm>
                <a:off x="10247205" y="3305007"/>
                <a:ext cx="422778" cy="268455"/>
                <a:chOff x="9799637" y="2592327"/>
                <a:chExt cx="465113" cy="295337"/>
              </a:xfrm>
              <a:solidFill>
                <a:sysClr val="window" lastClr="FFFFFF"/>
              </a:solidFill>
            </p:grpSpPr>
            <p:sp>
              <p:nvSpPr>
                <p:cNvPr id="144"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45"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46"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grpSp>
      </p:grpSp>
    </p:spTree>
    <p:extLst>
      <p:ext uri="{BB962C8B-B14F-4D97-AF65-F5344CB8AC3E}">
        <p14:creationId xmlns:p14="http://schemas.microsoft.com/office/powerpoint/2010/main" val="175845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1" y="487"/>
            <a:ext cx="12192000" cy="1411557"/>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endParaRPr>
          </a:p>
        </p:txBody>
      </p:sp>
      <p:grpSp>
        <p:nvGrpSpPr>
          <p:cNvPr id="89" name="Group 88"/>
          <p:cNvGrpSpPr/>
          <p:nvPr/>
        </p:nvGrpSpPr>
        <p:grpSpPr>
          <a:xfrm>
            <a:off x="576726" y="357982"/>
            <a:ext cx="3195803" cy="755254"/>
            <a:chOff x="1174755" y="1701746"/>
            <a:chExt cx="3259886" cy="770398"/>
          </a:xfrm>
        </p:grpSpPr>
        <p:sp>
          <p:nvSpPr>
            <p:cNvPr id="92" name="Rectangle 91"/>
            <p:cNvSpPr/>
            <p:nvPr/>
          </p:nvSpPr>
          <p:spPr>
            <a:xfrm>
              <a:off x="1931486" y="1701746"/>
              <a:ext cx="2503155" cy="769441"/>
            </a:xfrm>
            <a:prstGeom prst="rect">
              <a:avLst/>
            </a:prstGeom>
            <a:noFill/>
          </p:spPr>
          <p:txBody>
            <a:bodyPr wrap="square" anchor="ctr">
              <a:spAutoFit/>
            </a:bodyPr>
            <a:lstStyle/>
            <a:p>
              <a:pPr marL="179243" defTabSz="913386" fontAlgn="base">
                <a:spcBef>
                  <a:spcPts val="1175"/>
                </a:spcBef>
                <a:spcAft>
                  <a:spcPts val="1175"/>
                </a:spcAft>
                <a:defRPr/>
              </a:pPr>
              <a:r>
                <a:rPr lang="en-US" sz="4313" kern="0" dirty="0">
                  <a:solidFill>
                    <a:schemeClr val="bg1"/>
                  </a:solidFill>
                  <a:latin typeface="+mj-lt"/>
                  <a:cs typeface="Segoe UI Semibold" panose="020B0702040204020203" pitchFamily="34" charset="0"/>
                </a:rPr>
                <a:t>Speech</a:t>
              </a:r>
            </a:p>
          </p:txBody>
        </p:sp>
        <p:sp>
          <p:nvSpPr>
            <p:cNvPr id="91"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6" name="Group 5"/>
          <p:cNvGrpSpPr/>
          <p:nvPr/>
        </p:nvGrpSpPr>
        <p:grpSpPr>
          <a:xfrm>
            <a:off x="280863" y="4243050"/>
            <a:ext cx="2155191" cy="1548401"/>
            <a:chOff x="301362" y="4327635"/>
            <a:chExt cx="2198407" cy="1579450"/>
          </a:xfrm>
        </p:grpSpPr>
        <p:sp>
          <p:nvSpPr>
            <p:cNvPr id="22" name="TextBox 21"/>
            <p:cNvSpPr txBox="1"/>
            <p:nvPr/>
          </p:nvSpPr>
          <p:spPr>
            <a:xfrm>
              <a:off x="301362" y="4327635"/>
              <a:ext cx="2198407"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Bing Spell Check API</a:t>
              </a:r>
            </a:p>
          </p:txBody>
        </p:sp>
        <p:sp>
          <p:nvSpPr>
            <p:cNvPr id="23" name="Rectangle 22"/>
            <p:cNvSpPr/>
            <p:nvPr/>
          </p:nvSpPr>
          <p:spPr>
            <a:xfrm>
              <a:off x="301362" y="5108405"/>
              <a:ext cx="2198407" cy="798680"/>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Detect and correct spelling mistakes within your app</a:t>
              </a:r>
            </a:p>
          </p:txBody>
        </p:sp>
      </p:grpSp>
      <p:grpSp>
        <p:nvGrpSpPr>
          <p:cNvPr id="9" name="Group 8"/>
          <p:cNvGrpSpPr/>
          <p:nvPr/>
        </p:nvGrpSpPr>
        <p:grpSpPr>
          <a:xfrm>
            <a:off x="6727582" y="4243049"/>
            <a:ext cx="3470957" cy="1779223"/>
            <a:chOff x="6884785" y="4327634"/>
            <a:chExt cx="3540557" cy="1814900"/>
          </a:xfrm>
        </p:grpSpPr>
        <p:sp>
          <p:nvSpPr>
            <p:cNvPr id="24" name="TextBox 23"/>
            <p:cNvSpPr txBox="1"/>
            <p:nvPr/>
          </p:nvSpPr>
          <p:spPr>
            <a:xfrm>
              <a:off x="6884785" y="4327634"/>
              <a:ext cx="3540557"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Language Understanding Intelligent Service (LUIS)</a:t>
              </a:r>
            </a:p>
          </p:txBody>
        </p:sp>
        <p:sp>
          <p:nvSpPr>
            <p:cNvPr id="25" name="Rectangle 24"/>
            <p:cNvSpPr/>
            <p:nvPr/>
          </p:nvSpPr>
          <p:spPr>
            <a:xfrm>
              <a:off x="7555860" y="5108405"/>
              <a:ext cx="2198407" cy="1034129"/>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Teach your apps to understand commands from your users</a:t>
              </a:r>
            </a:p>
          </p:txBody>
        </p:sp>
      </p:grpSp>
      <p:grpSp>
        <p:nvGrpSpPr>
          <p:cNvPr id="7" name="Group 6"/>
          <p:cNvGrpSpPr/>
          <p:nvPr/>
        </p:nvGrpSpPr>
        <p:grpSpPr>
          <a:xfrm>
            <a:off x="2426617" y="4243050"/>
            <a:ext cx="2607782" cy="1779222"/>
            <a:chOff x="2490143" y="4327635"/>
            <a:chExt cx="2660073" cy="1814899"/>
          </a:xfrm>
        </p:grpSpPr>
        <p:sp>
          <p:nvSpPr>
            <p:cNvPr id="26" name="TextBox 25"/>
            <p:cNvSpPr txBox="1"/>
            <p:nvPr/>
          </p:nvSpPr>
          <p:spPr>
            <a:xfrm>
              <a:off x="2490143" y="4327635"/>
              <a:ext cx="2660073"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Web Language Model API</a:t>
              </a:r>
            </a:p>
          </p:txBody>
        </p:sp>
        <p:sp>
          <p:nvSpPr>
            <p:cNvPr id="27" name="Rectangle 26"/>
            <p:cNvSpPr/>
            <p:nvPr/>
          </p:nvSpPr>
          <p:spPr>
            <a:xfrm>
              <a:off x="2720976" y="5108405"/>
              <a:ext cx="2198407" cy="1034129"/>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Leverage the power of language models trained on web-scale data</a:t>
              </a:r>
            </a:p>
          </p:txBody>
        </p:sp>
      </p:grpSp>
      <p:grpSp>
        <p:nvGrpSpPr>
          <p:cNvPr id="8" name="Group 7"/>
          <p:cNvGrpSpPr/>
          <p:nvPr/>
        </p:nvGrpSpPr>
        <p:grpSpPr>
          <a:xfrm>
            <a:off x="4910645" y="4243050"/>
            <a:ext cx="2370710" cy="1548401"/>
            <a:chOff x="5009113" y="4327635"/>
            <a:chExt cx="2418248" cy="1579450"/>
          </a:xfrm>
        </p:grpSpPr>
        <p:sp>
          <p:nvSpPr>
            <p:cNvPr id="28" name="TextBox 27"/>
            <p:cNvSpPr txBox="1"/>
            <p:nvPr/>
          </p:nvSpPr>
          <p:spPr>
            <a:xfrm>
              <a:off x="5009113" y="4327635"/>
              <a:ext cx="2418248"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Linguistic Analysis API</a:t>
              </a:r>
            </a:p>
          </p:txBody>
        </p:sp>
        <p:sp>
          <p:nvSpPr>
            <p:cNvPr id="29" name="Rectangle 28"/>
            <p:cNvSpPr/>
            <p:nvPr/>
          </p:nvSpPr>
          <p:spPr>
            <a:xfrm>
              <a:off x="5119034" y="5108405"/>
              <a:ext cx="2198407" cy="798680"/>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Easily parse complex text with language analysis</a:t>
              </a:r>
            </a:p>
          </p:txBody>
        </p:sp>
      </p:grpSp>
      <p:grpSp>
        <p:nvGrpSpPr>
          <p:cNvPr id="10" name="Group 9"/>
          <p:cNvGrpSpPr/>
          <p:nvPr/>
        </p:nvGrpSpPr>
        <p:grpSpPr>
          <a:xfrm>
            <a:off x="9760999" y="4243047"/>
            <a:ext cx="2155191" cy="1779223"/>
            <a:chOff x="9971594" y="4327632"/>
            <a:chExt cx="2198407" cy="1814900"/>
          </a:xfrm>
        </p:grpSpPr>
        <p:sp>
          <p:nvSpPr>
            <p:cNvPr id="30" name="TextBox 29"/>
            <p:cNvSpPr txBox="1"/>
            <p:nvPr/>
          </p:nvSpPr>
          <p:spPr>
            <a:xfrm>
              <a:off x="10071521" y="4327632"/>
              <a:ext cx="1998552"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Text Analytics API</a:t>
              </a:r>
            </a:p>
          </p:txBody>
        </p:sp>
        <p:sp>
          <p:nvSpPr>
            <p:cNvPr id="31" name="Rectangle 30"/>
            <p:cNvSpPr/>
            <p:nvPr/>
          </p:nvSpPr>
          <p:spPr>
            <a:xfrm>
              <a:off x="9971594" y="5108403"/>
              <a:ext cx="2198407" cy="1034129"/>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Detect sentiment, key phrases, topics, and language from your text</a:t>
              </a:r>
            </a:p>
          </p:txBody>
        </p:sp>
      </p:grpSp>
      <p:grpSp>
        <p:nvGrpSpPr>
          <p:cNvPr id="2" name="Group 1"/>
          <p:cNvGrpSpPr/>
          <p:nvPr/>
        </p:nvGrpSpPr>
        <p:grpSpPr>
          <a:xfrm>
            <a:off x="418644" y="363148"/>
            <a:ext cx="3650657" cy="759481"/>
            <a:chOff x="427038" y="369933"/>
            <a:chExt cx="3723860" cy="774710"/>
          </a:xfrm>
        </p:grpSpPr>
        <p:sp>
          <p:nvSpPr>
            <p:cNvPr id="94" name="Rectangle 93"/>
            <p:cNvSpPr/>
            <p:nvPr/>
          </p:nvSpPr>
          <p:spPr>
            <a:xfrm>
              <a:off x="427038" y="380046"/>
              <a:ext cx="1066799" cy="764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endParaRPr>
            </a:p>
          </p:txBody>
        </p:sp>
        <p:sp>
          <p:nvSpPr>
            <p:cNvPr id="79"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6" name="Rectangle 85"/>
            <p:cNvSpPr/>
            <p:nvPr/>
          </p:nvSpPr>
          <p:spPr>
            <a:xfrm>
              <a:off x="1352882" y="369933"/>
              <a:ext cx="2798016" cy="769441"/>
            </a:xfrm>
            <a:prstGeom prst="rect">
              <a:avLst/>
            </a:prstGeom>
            <a:solidFill>
              <a:schemeClr val="accent1"/>
            </a:solidFill>
          </p:spPr>
          <p:txBody>
            <a:bodyPr wrap="square" anchor="ctr">
              <a:spAutoFit/>
            </a:bodyPr>
            <a:lstStyle/>
            <a:p>
              <a:pPr marL="179243" defTabSz="913386" fontAlgn="base">
                <a:spcBef>
                  <a:spcPts val="1175"/>
                </a:spcBef>
                <a:spcAft>
                  <a:spcPts val="1175"/>
                </a:spcAft>
                <a:defRPr/>
              </a:pPr>
              <a:r>
                <a:rPr lang="en-US" sz="4313" kern="0" dirty="0">
                  <a:solidFill>
                    <a:schemeClr val="bg1"/>
                  </a:solidFill>
                  <a:latin typeface="+mj-lt"/>
                  <a:cs typeface="Segoe UI Semibold" panose="020B0702040204020203" pitchFamily="34" charset="0"/>
                </a:rPr>
                <a:t>Language</a:t>
              </a:r>
            </a:p>
          </p:txBody>
        </p:sp>
      </p:grpSp>
      <p:grpSp>
        <p:nvGrpSpPr>
          <p:cNvPr id="112" name="Group 111"/>
          <p:cNvGrpSpPr/>
          <p:nvPr/>
        </p:nvGrpSpPr>
        <p:grpSpPr>
          <a:xfrm>
            <a:off x="10054224" y="2652046"/>
            <a:ext cx="1568743" cy="1568743"/>
            <a:chOff x="10270699" y="2704728"/>
            <a:chExt cx="1600200" cy="1600200"/>
          </a:xfrm>
        </p:grpSpPr>
        <p:sp>
          <p:nvSpPr>
            <p:cNvPr id="113" name="Rectangle 112"/>
            <p:cNvSpPr/>
            <p:nvPr/>
          </p:nvSpPr>
          <p:spPr>
            <a:xfrm>
              <a:off x="10270699" y="2704728"/>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114" name="Group 113"/>
            <p:cNvGrpSpPr/>
            <p:nvPr/>
          </p:nvGrpSpPr>
          <p:grpSpPr>
            <a:xfrm>
              <a:off x="10574049" y="2901004"/>
              <a:ext cx="993502" cy="1207648"/>
              <a:chOff x="10574049" y="2901004"/>
              <a:chExt cx="993502" cy="1207648"/>
            </a:xfrm>
          </p:grpSpPr>
          <p:grpSp>
            <p:nvGrpSpPr>
              <p:cNvPr id="115" name="Group 114"/>
              <p:cNvGrpSpPr/>
              <p:nvPr/>
            </p:nvGrpSpPr>
            <p:grpSpPr>
              <a:xfrm>
                <a:off x="10574049" y="2901004"/>
                <a:ext cx="993502" cy="1207648"/>
                <a:chOff x="1127084" y="3139548"/>
                <a:chExt cx="851767" cy="1035364"/>
              </a:xfrm>
            </p:grpSpPr>
            <p:sp>
              <p:nvSpPr>
                <p:cNvPr id="117"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1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sp>
            <p:nvSpPr>
              <p:cNvPr id="116"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ysClr val="window" lastClr="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grpSp>
      <p:grpSp>
        <p:nvGrpSpPr>
          <p:cNvPr id="119" name="Group 118"/>
          <p:cNvGrpSpPr/>
          <p:nvPr/>
        </p:nvGrpSpPr>
        <p:grpSpPr>
          <a:xfrm>
            <a:off x="574088" y="2652048"/>
            <a:ext cx="1568743" cy="1568743"/>
            <a:chOff x="600467" y="2704730"/>
            <a:chExt cx="1600200" cy="1600200"/>
          </a:xfrm>
        </p:grpSpPr>
        <p:sp>
          <p:nvSpPr>
            <p:cNvPr id="120" name="Rectangle 119"/>
            <p:cNvSpPr/>
            <p:nvPr/>
          </p:nvSpPr>
          <p:spPr>
            <a:xfrm>
              <a:off x="600467"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dirty="0">
                <a:solidFill>
                  <a:prstClr val="white"/>
                </a:solidFill>
                <a:latin typeface="Segoe UI"/>
              </a:endParaRPr>
            </a:p>
          </p:txBody>
        </p:sp>
        <p:grpSp>
          <p:nvGrpSpPr>
            <p:cNvPr id="121" name="Group 120"/>
            <p:cNvGrpSpPr/>
            <p:nvPr/>
          </p:nvGrpSpPr>
          <p:grpSpPr>
            <a:xfrm>
              <a:off x="903817" y="2901006"/>
              <a:ext cx="993502" cy="1207648"/>
              <a:chOff x="974684" y="2987148"/>
              <a:chExt cx="851767" cy="1035364"/>
            </a:xfrm>
          </p:grpSpPr>
          <p:grpSp>
            <p:nvGrpSpPr>
              <p:cNvPr id="122" name="Group 121"/>
              <p:cNvGrpSpPr/>
              <p:nvPr/>
            </p:nvGrpSpPr>
            <p:grpSpPr>
              <a:xfrm>
                <a:off x="974684" y="2987148"/>
                <a:ext cx="851767" cy="1035364"/>
                <a:chOff x="5602448" y="3120325"/>
                <a:chExt cx="498764" cy="606272"/>
              </a:xfrm>
            </p:grpSpPr>
            <p:sp>
              <p:nvSpPr>
                <p:cNvPr id="124"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25"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algn="ctr" defTabSz="896386">
                    <a:defRPr/>
                  </a:pPr>
                  <a:endParaRPr lang="en-US" sz="3529" kern="0" dirty="0">
                    <a:solidFill>
                      <a:prstClr val="white"/>
                    </a:solidFill>
                  </a:endParaRPr>
                </a:p>
              </p:txBody>
            </p:sp>
          </p:grpSp>
          <p:pic>
            <p:nvPicPr>
              <p:cNvPr id="123" name="Picture 122"/>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126" name="Group 125"/>
          <p:cNvGrpSpPr/>
          <p:nvPr/>
        </p:nvGrpSpPr>
        <p:grpSpPr>
          <a:xfrm>
            <a:off x="2944122" y="2652048"/>
            <a:ext cx="1568743" cy="1568743"/>
            <a:chOff x="3018025" y="2704730"/>
            <a:chExt cx="1600200" cy="1600200"/>
          </a:xfrm>
        </p:grpSpPr>
        <p:sp>
          <p:nvSpPr>
            <p:cNvPr id="127" name="Rectangle 126"/>
            <p:cNvSpPr/>
            <p:nvPr/>
          </p:nvSpPr>
          <p:spPr>
            <a:xfrm>
              <a:off x="3018025"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128" name="Group 127"/>
            <p:cNvGrpSpPr/>
            <p:nvPr/>
          </p:nvGrpSpPr>
          <p:grpSpPr>
            <a:xfrm>
              <a:off x="3321375" y="2901006"/>
              <a:ext cx="993502" cy="1207648"/>
              <a:chOff x="3321375" y="2901006"/>
              <a:chExt cx="993502" cy="1207648"/>
            </a:xfrm>
          </p:grpSpPr>
          <p:grpSp>
            <p:nvGrpSpPr>
              <p:cNvPr id="129" name="Group 128"/>
              <p:cNvGrpSpPr/>
              <p:nvPr/>
            </p:nvGrpSpPr>
            <p:grpSpPr>
              <a:xfrm>
                <a:off x="3321375" y="2901006"/>
                <a:ext cx="993502" cy="1207648"/>
                <a:chOff x="1127084" y="3139548"/>
                <a:chExt cx="851767" cy="1035364"/>
              </a:xfrm>
            </p:grpSpPr>
            <p:sp>
              <p:nvSpPr>
                <p:cNvPr id="13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3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pic>
            <p:nvPicPr>
              <p:cNvPr id="130" name="Picture 129"/>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133" name="Group 132"/>
          <p:cNvGrpSpPr/>
          <p:nvPr/>
        </p:nvGrpSpPr>
        <p:grpSpPr>
          <a:xfrm>
            <a:off x="5314156" y="2652048"/>
            <a:ext cx="1568743" cy="1568743"/>
            <a:chOff x="5435583" y="2704730"/>
            <a:chExt cx="1600200" cy="1600200"/>
          </a:xfrm>
        </p:grpSpPr>
        <p:sp>
          <p:nvSpPr>
            <p:cNvPr id="134" name="Rectangle 133"/>
            <p:cNvSpPr/>
            <p:nvPr/>
          </p:nvSpPr>
          <p:spPr>
            <a:xfrm>
              <a:off x="5435583"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135" name="Group 134"/>
            <p:cNvGrpSpPr/>
            <p:nvPr/>
          </p:nvGrpSpPr>
          <p:grpSpPr>
            <a:xfrm>
              <a:off x="5738933" y="2901006"/>
              <a:ext cx="993502" cy="1207648"/>
              <a:chOff x="5738933" y="2901006"/>
              <a:chExt cx="993502" cy="1207648"/>
            </a:xfrm>
          </p:grpSpPr>
          <p:grpSp>
            <p:nvGrpSpPr>
              <p:cNvPr id="136" name="Group 135"/>
              <p:cNvGrpSpPr/>
              <p:nvPr/>
            </p:nvGrpSpPr>
            <p:grpSpPr>
              <a:xfrm>
                <a:off x="5738933" y="2901006"/>
                <a:ext cx="993502" cy="1207648"/>
                <a:chOff x="1127084" y="3139548"/>
                <a:chExt cx="851767" cy="1035364"/>
              </a:xfrm>
            </p:grpSpPr>
            <p:sp>
              <p:nvSpPr>
                <p:cNvPr id="138"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39"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pic>
            <p:nvPicPr>
              <p:cNvPr id="137" name="Picture 136"/>
              <p:cNvPicPr>
                <a:picLocks noChangeAspect="1"/>
              </p:cNvPicPr>
              <p:nvPr/>
            </p:nvPicPr>
            <p:blipFill>
              <a:blip r:embed="rId5"/>
              <a:stretch>
                <a:fillRect/>
              </a:stretch>
            </p:blipFill>
            <p:spPr>
              <a:xfrm>
                <a:off x="6082992" y="3173974"/>
                <a:ext cx="399488" cy="399488"/>
              </a:xfrm>
              <a:prstGeom prst="rect">
                <a:avLst/>
              </a:prstGeom>
            </p:spPr>
          </p:pic>
        </p:grpSp>
      </p:grpSp>
      <p:grpSp>
        <p:nvGrpSpPr>
          <p:cNvPr id="140" name="Group 139"/>
          <p:cNvGrpSpPr/>
          <p:nvPr/>
        </p:nvGrpSpPr>
        <p:grpSpPr>
          <a:xfrm>
            <a:off x="7684190" y="2652048"/>
            <a:ext cx="1568743" cy="1568743"/>
            <a:chOff x="7853141" y="2704730"/>
            <a:chExt cx="1600200" cy="1600200"/>
          </a:xfrm>
        </p:grpSpPr>
        <p:sp>
          <p:nvSpPr>
            <p:cNvPr id="141" name="Rectangle 140"/>
            <p:cNvSpPr/>
            <p:nvPr/>
          </p:nvSpPr>
          <p:spPr>
            <a:xfrm>
              <a:off x="7853141"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dirty="0">
                <a:solidFill>
                  <a:prstClr val="white"/>
                </a:solidFill>
                <a:latin typeface="Segoe UI"/>
              </a:endParaRPr>
            </a:p>
          </p:txBody>
        </p:sp>
        <p:grpSp>
          <p:nvGrpSpPr>
            <p:cNvPr id="142" name="Group 141"/>
            <p:cNvGrpSpPr/>
            <p:nvPr/>
          </p:nvGrpSpPr>
          <p:grpSpPr>
            <a:xfrm>
              <a:off x="8156491" y="2901006"/>
              <a:ext cx="993502" cy="1207648"/>
              <a:chOff x="8156491" y="2901006"/>
              <a:chExt cx="993502" cy="1207648"/>
            </a:xfrm>
          </p:grpSpPr>
          <p:grpSp>
            <p:nvGrpSpPr>
              <p:cNvPr id="143" name="Group 142"/>
              <p:cNvGrpSpPr/>
              <p:nvPr/>
            </p:nvGrpSpPr>
            <p:grpSpPr>
              <a:xfrm>
                <a:off x="8156491" y="2901006"/>
                <a:ext cx="993502" cy="1207648"/>
                <a:chOff x="1127084" y="3139548"/>
                <a:chExt cx="851767" cy="1035364"/>
              </a:xfrm>
            </p:grpSpPr>
            <p:sp>
              <p:nvSpPr>
                <p:cNvPr id="145"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46"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pic>
            <p:nvPicPr>
              <p:cNvPr id="144" name="Picture 143"/>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spTree>
    <p:extLst>
      <p:ext uri="{BB962C8B-B14F-4D97-AF65-F5344CB8AC3E}">
        <p14:creationId xmlns:p14="http://schemas.microsoft.com/office/powerpoint/2010/main" val="2100554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93346" y="2084363"/>
            <a:ext cx="11017540" cy="4482125"/>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24" tIns="143380" rIns="179224" bIns="143380" anchor="ctr"/>
          <a:lstStyle/>
          <a:p>
            <a:pPr algn="ctr" defTabSz="913747">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extBox 63"/>
          <p:cNvSpPr txBox="1"/>
          <p:nvPr/>
        </p:nvSpPr>
        <p:spPr>
          <a:xfrm>
            <a:off x="2552173" y="4658329"/>
            <a:ext cx="1975622" cy="635409"/>
          </a:xfrm>
          <a:prstGeom prst="rect">
            <a:avLst/>
          </a:prstGeom>
          <a:noFill/>
        </p:spPr>
        <p:txBody>
          <a:bodyPr wrap="square" lIns="91409" tIns="45705" rIns="91409" bIns="45705" rtlCol="0">
            <a:spAutoFit/>
          </a:bodyPr>
          <a:lstStyle/>
          <a:p>
            <a:pPr defTabSz="931931">
              <a:defRPr/>
            </a:pPr>
            <a:r>
              <a:rPr lang="en-US" sz="1765" dirty="0">
                <a:solidFill>
                  <a:prstClr val="white"/>
                </a:solidFill>
                <a:latin typeface="Segoe UI Light"/>
                <a:cs typeface="Segoe UI Light"/>
              </a:rPr>
              <a:t>Create your own LU model</a:t>
            </a:r>
          </a:p>
        </p:txBody>
      </p:sp>
      <p:sp>
        <p:nvSpPr>
          <p:cNvPr id="65" name="TextBox 64"/>
          <p:cNvSpPr txBox="1"/>
          <p:nvPr/>
        </p:nvSpPr>
        <p:spPr>
          <a:xfrm>
            <a:off x="4877636" y="3303223"/>
            <a:ext cx="3067244" cy="363855"/>
          </a:xfrm>
          <a:prstGeom prst="rect">
            <a:avLst/>
          </a:prstGeom>
          <a:noFill/>
        </p:spPr>
        <p:txBody>
          <a:bodyPr wrap="square" lIns="91409" tIns="45705" rIns="91409" bIns="45705"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defTabSz="931931">
              <a:defRPr/>
            </a:pPr>
            <a:r>
              <a:rPr lang="en-US" sz="1765" dirty="0">
                <a:solidFill>
                  <a:prstClr val="white"/>
                </a:solidFill>
                <a:latin typeface="Segoe UI Light"/>
                <a:cs typeface="Segoe UI Light"/>
              </a:rPr>
              <a:t>Train by providing examples</a:t>
            </a:r>
          </a:p>
        </p:txBody>
      </p:sp>
      <p:sp>
        <p:nvSpPr>
          <p:cNvPr id="66" name="TextBox 65"/>
          <p:cNvSpPr txBox="1"/>
          <p:nvPr/>
        </p:nvSpPr>
        <p:spPr>
          <a:xfrm>
            <a:off x="7745071" y="4710499"/>
            <a:ext cx="3163887" cy="635409"/>
          </a:xfrm>
          <a:prstGeom prst="rect">
            <a:avLst/>
          </a:prstGeom>
          <a:noFill/>
        </p:spPr>
        <p:txBody>
          <a:bodyPr wrap="square" lIns="91409" tIns="45705" rIns="91409" bIns="45705" rtlCol="0">
            <a:spAutoFit/>
          </a:bodyPr>
          <a:lstStyle/>
          <a:p>
            <a:pPr defTabSz="931931">
              <a:defRPr/>
            </a:pPr>
            <a:r>
              <a:rPr lang="en-US" sz="1765" dirty="0">
                <a:solidFill>
                  <a:prstClr val="white"/>
                </a:solidFill>
                <a:latin typeface="Segoe UI Light"/>
                <a:cs typeface="Segoe UI Light"/>
              </a:rPr>
              <a:t>Deploy to an HTTP endpoint and activate on any device</a:t>
            </a:r>
          </a:p>
        </p:txBody>
      </p:sp>
      <p:pic>
        <p:nvPicPr>
          <p:cNvPr id="4" name="Picture 3"/>
          <p:cNvPicPr>
            <a:picLocks noChangeAspect="1"/>
          </p:cNvPicPr>
          <p:nvPr/>
        </p:nvPicPr>
        <p:blipFill>
          <a:blip r:embed="rId3"/>
          <a:stretch>
            <a:fillRect/>
          </a:stretch>
        </p:blipFill>
        <p:spPr>
          <a:xfrm>
            <a:off x="8065970" y="3398691"/>
            <a:ext cx="1256623" cy="1256623"/>
          </a:xfrm>
          <a:prstGeom prst="rect">
            <a:avLst/>
          </a:prstGeom>
        </p:spPr>
      </p:pic>
      <p:sp>
        <p:nvSpPr>
          <p:cNvPr id="2" name="Title 1"/>
          <p:cNvSpPr>
            <a:spLocks noGrp="1"/>
          </p:cNvSpPr>
          <p:nvPr>
            <p:ph type="title"/>
          </p:nvPr>
        </p:nvSpPr>
        <p:spPr>
          <a:xfrm>
            <a:off x="194537" y="366216"/>
            <a:ext cx="11997464" cy="1324405"/>
          </a:xfrm>
        </p:spPr>
        <p:txBody>
          <a:bodyPr>
            <a:noAutofit/>
          </a:bodyPr>
          <a:lstStyle/>
          <a:p>
            <a:pPr algn="ctr"/>
            <a:r>
              <a:rPr lang="en-US" sz="3529" dirty="0"/>
              <a:t>Introducing Language Understanding Intelligence Service (LUIS)</a:t>
            </a:r>
            <a:br>
              <a:rPr lang="en-US" sz="3529" dirty="0"/>
            </a:br>
            <a:endParaRPr lang="en-US" sz="3529" dirty="0"/>
          </a:p>
        </p:txBody>
      </p:sp>
      <p:pic>
        <p:nvPicPr>
          <p:cNvPr id="68" name="Picture 67"/>
          <p:cNvPicPr/>
          <p:nvPr/>
        </p:nvPicPr>
        <p:blipFill>
          <a:blip r:embed="rId4"/>
          <a:stretch>
            <a:fillRect/>
          </a:stretch>
        </p:blipFill>
        <p:spPr bwMode="auto">
          <a:xfrm>
            <a:off x="2828767" y="3288911"/>
            <a:ext cx="1321484" cy="1312674"/>
          </a:xfrm>
          <a:prstGeom prst="rect">
            <a:avLst/>
          </a:prstGeom>
          <a:noFill/>
          <a:ln>
            <a:noFill/>
          </a:ln>
        </p:spPr>
      </p:pic>
      <p:pic>
        <p:nvPicPr>
          <p:cNvPr id="70" name="Picture 69"/>
          <p:cNvPicPr/>
          <p:nvPr/>
        </p:nvPicPr>
        <p:blipFill>
          <a:blip r:embed="rId5"/>
          <a:stretch>
            <a:fillRect/>
          </a:stretch>
        </p:blipFill>
        <p:spPr bwMode="auto">
          <a:xfrm>
            <a:off x="5434845" y="2130769"/>
            <a:ext cx="1315254" cy="1315254"/>
          </a:xfrm>
          <a:prstGeom prst="rect">
            <a:avLst/>
          </a:prstGeom>
          <a:noFill/>
          <a:ln>
            <a:noFill/>
          </a:ln>
          <a:scene3d>
            <a:camera prst="orthographicFront">
              <a:rot lat="0" lon="0" rev="0"/>
            </a:camera>
            <a:lightRig rig="threePt" dir="t"/>
          </a:scene3d>
        </p:spPr>
      </p:pic>
      <p:sp>
        <p:nvSpPr>
          <p:cNvPr id="13" name="Rectangle 12"/>
          <p:cNvSpPr/>
          <p:nvPr/>
        </p:nvSpPr>
        <p:spPr>
          <a:xfrm>
            <a:off x="344298" y="1276917"/>
            <a:ext cx="11166587" cy="769425"/>
          </a:xfrm>
          <a:prstGeom prst="rect">
            <a:avLst/>
          </a:prstGeom>
        </p:spPr>
        <p:txBody>
          <a:bodyPr wrap="square" lIns="91409" tIns="45705" rIns="91409" bIns="45705">
            <a:spAutoFit/>
          </a:bodyPr>
          <a:lstStyle/>
          <a:p>
            <a:pPr defTabSz="914011">
              <a:defRPr/>
            </a:pPr>
            <a:r>
              <a:rPr lang="en-US" sz="2200" b="1" dirty="0">
                <a:solidFill>
                  <a:srgbClr val="004B50"/>
                </a:solidFill>
                <a:latin typeface="Segoe UI Light"/>
                <a:cs typeface="Segoe UI Light" panose="020B0502040204020203" pitchFamily="34" charset="0"/>
              </a:rPr>
              <a:t>A Microsoft Cognitive Service that provides developers with an easy way to create language models to allow applications to understand user commands.</a:t>
            </a:r>
            <a:endParaRPr lang="en-US" sz="2200" b="1" u="sng" dirty="0">
              <a:solidFill>
                <a:srgbClr val="008272"/>
              </a:solidFill>
              <a:latin typeface="Segoe UI Light"/>
              <a:cs typeface="Segoe UI Light" panose="020B0502040204020203" pitchFamily="34" charset="0"/>
            </a:endParaRPr>
          </a:p>
        </p:txBody>
      </p:sp>
      <p:pic>
        <p:nvPicPr>
          <p:cNvPr id="15" name="Picture 14"/>
          <p:cNvPicPr/>
          <p:nvPr/>
        </p:nvPicPr>
        <p:blipFill>
          <a:blip r:embed="rId6"/>
          <a:stretch>
            <a:fillRect/>
          </a:stretch>
        </p:blipFill>
        <p:spPr bwMode="auto">
          <a:xfrm>
            <a:off x="5445549" y="4616810"/>
            <a:ext cx="1315254" cy="1315254"/>
          </a:xfrm>
          <a:prstGeom prst="rect">
            <a:avLst/>
          </a:prstGeom>
          <a:noFill/>
          <a:ln>
            <a:noFill/>
          </a:ln>
          <a:scene3d>
            <a:camera prst="orthographicFront">
              <a:rot lat="0" lon="0" rev="0"/>
            </a:camera>
            <a:lightRig rig="threePt" dir="t"/>
          </a:scene3d>
        </p:spPr>
      </p:pic>
      <p:sp>
        <p:nvSpPr>
          <p:cNvPr id="16" name="TextBox 15"/>
          <p:cNvSpPr txBox="1"/>
          <p:nvPr/>
        </p:nvSpPr>
        <p:spPr>
          <a:xfrm>
            <a:off x="4808487" y="6114961"/>
            <a:ext cx="3047288" cy="363855"/>
          </a:xfrm>
          <a:prstGeom prst="rect">
            <a:avLst/>
          </a:prstGeom>
          <a:noFill/>
        </p:spPr>
        <p:txBody>
          <a:bodyPr wrap="square" lIns="91409" tIns="45705" rIns="91409" bIns="45705"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defTabSz="931931">
              <a:defRPr/>
            </a:pPr>
            <a:r>
              <a:rPr lang="en-US" sz="1765" dirty="0">
                <a:solidFill>
                  <a:prstClr val="white"/>
                </a:solidFill>
                <a:latin typeface="Segoe UI Light"/>
                <a:cs typeface="Segoe UI Light"/>
              </a:rPr>
              <a:t>Maintain model with ease</a:t>
            </a:r>
          </a:p>
        </p:txBody>
      </p:sp>
      <p:sp>
        <p:nvSpPr>
          <p:cNvPr id="12" name="Arrow: Right 11"/>
          <p:cNvSpPr/>
          <p:nvPr/>
        </p:nvSpPr>
        <p:spPr>
          <a:xfrm rot="19572900">
            <a:off x="4357623" y="2634673"/>
            <a:ext cx="597617" cy="522914"/>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prstClr val="white"/>
              </a:solidFill>
              <a:latin typeface="Segoe UI"/>
            </a:endParaRPr>
          </a:p>
        </p:txBody>
      </p:sp>
      <p:sp>
        <p:nvSpPr>
          <p:cNvPr id="27" name="Arrow: Right 26"/>
          <p:cNvSpPr/>
          <p:nvPr/>
        </p:nvSpPr>
        <p:spPr>
          <a:xfrm rot="2068257">
            <a:off x="7270419" y="2730492"/>
            <a:ext cx="597617" cy="522914"/>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prstClr val="white"/>
              </a:solidFill>
              <a:latin typeface="Segoe UI"/>
            </a:endParaRPr>
          </a:p>
        </p:txBody>
      </p:sp>
      <p:sp>
        <p:nvSpPr>
          <p:cNvPr id="28" name="Arrow: Right 27"/>
          <p:cNvSpPr/>
          <p:nvPr/>
        </p:nvSpPr>
        <p:spPr>
          <a:xfrm rot="8101270">
            <a:off x="7044459" y="4489532"/>
            <a:ext cx="597617" cy="522914"/>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prstClr val="white"/>
              </a:solidFill>
              <a:latin typeface="Segoe UI"/>
            </a:endParaRPr>
          </a:p>
        </p:txBody>
      </p:sp>
      <p:sp>
        <p:nvSpPr>
          <p:cNvPr id="29" name="Arrow: Right 28"/>
          <p:cNvSpPr/>
          <p:nvPr/>
        </p:nvSpPr>
        <p:spPr>
          <a:xfrm rot="12624248">
            <a:off x="4394380" y="4434262"/>
            <a:ext cx="597617" cy="522914"/>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prstClr val="white"/>
              </a:solidFill>
              <a:latin typeface="Segoe UI"/>
            </a:endParaRPr>
          </a:p>
        </p:txBody>
      </p:sp>
    </p:spTree>
    <p:extLst>
      <p:ext uri="{BB962C8B-B14F-4D97-AF65-F5344CB8AC3E}">
        <p14:creationId xmlns:p14="http://schemas.microsoft.com/office/powerpoint/2010/main" val="20120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674"/>
            <a:ext cx="11563816" cy="1158629"/>
          </a:xfrm>
        </p:spPr>
        <p:txBody>
          <a:bodyPr/>
          <a:lstStyle/>
          <a:p>
            <a:r>
              <a:rPr lang="en-US" dirty="0"/>
              <a:t>Text Analytics and LUIS</a:t>
            </a:r>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6623089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endParaRPr>
          </a:p>
        </p:txBody>
      </p:sp>
      <p:grpSp>
        <p:nvGrpSpPr>
          <p:cNvPr id="60" name="Group 59"/>
          <p:cNvGrpSpPr/>
          <p:nvPr/>
        </p:nvGrpSpPr>
        <p:grpSpPr>
          <a:xfrm>
            <a:off x="840728" y="363148"/>
            <a:ext cx="3228573" cy="754315"/>
            <a:chOff x="857585" y="369933"/>
            <a:chExt cx="3293313" cy="769441"/>
          </a:xfrm>
        </p:grpSpPr>
        <p:sp>
          <p:nvSpPr>
            <p:cNvPr id="63"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68" name="Rectangle 67"/>
            <p:cNvSpPr/>
            <p:nvPr/>
          </p:nvSpPr>
          <p:spPr>
            <a:xfrm>
              <a:off x="1352882" y="369933"/>
              <a:ext cx="2798016" cy="769441"/>
            </a:xfrm>
            <a:prstGeom prst="rect">
              <a:avLst/>
            </a:prstGeom>
            <a:noFill/>
          </p:spPr>
          <p:txBody>
            <a:bodyPr wrap="square" anchor="ctr">
              <a:spAutoFit/>
            </a:bodyPr>
            <a:lstStyle/>
            <a:p>
              <a:pPr marL="179243" defTabSz="913386" fontAlgn="base">
                <a:spcBef>
                  <a:spcPts val="1175"/>
                </a:spcBef>
                <a:spcAft>
                  <a:spcPts val="1175"/>
                </a:spcAft>
                <a:defRPr/>
              </a:pPr>
              <a:r>
                <a:rPr lang="en-US" sz="4313" kern="0" dirty="0">
                  <a:solidFill>
                    <a:schemeClr val="bg1"/>
                  </a:solidFill>
                  <a:latin typeface="+mj-lt"/>
                  <a:cs typeface="Segoe UI Semibold" panose="020B0702040204020203" pitchFamily="34" charset="0"/>
                </a:rPr>
                <a:t>Language</a:t>
              </a:r>
            </a:p>
          </p:txBody>
        </p:sp>
      </p:grpSp>
      <p:grpSp>
        <p:nvGrpSpPr>
          <p:cNvPr id="6" name="Group 5"/>
          <p:cNvGrpSpPr/>
          <p:nvPr/>
        </p:nvGrpSpPr>
        <p:grpSpPr>
          <a:xfrm>
            <a:off x="363135" y="276939"/>
            <a:ext cx="4014718" cy="841064"/>
            <a:chOff x="370416" y="281995"/>
            <a:chExt cx="4095221" cy="857929"/>
          </a:xfrm>
        </p:grpSpPr>
        <p:grpSp>
          <p:nvGrpSpPr>
            <p:cNvPr id="5" name="Group 4"/>
            <p:cNvGrpSpPr/>
            <p:nvPr/>
          </p:nvGrpSpPr>
          <p:grpSpPr>
            <a:xfrm>
              <a:off x="370416" y="281995"/>
              <a:ext cx="4095221" cy="857929"/>
              <a:chOff x="370416" y="281305"/>
              <a:chExt cx="4095221" cy="857929"/>
            </a:xfrm>
          </p:grpSpPr>
          <p:sp>
            <p:nvSpPr>
              <p:cNvPr id="62" name="Rectangle 61"/>
              <p:cNvSpPr/>
              <p:nvPr/>
            </p:nvSpPr>
            <p:spPr>
              <a:xfrm>
                <a:off x="1356203" y="369793"/>
                <a:ext cx="3109434" cy="769441"/>
              </a:xfrm>
              <a:prstGeom prst="rect">
                <a:avLst/>
              </a:prstGeom>
              <a:solidFill>
                <a:schemeClr val="accent1"/>
              </a:solidFill>
            </p:spPr>
            <p:txBody>
              <a:bodyPr wrap="square" anchor="ctr">
                <a:spAutoFit/>
              </a:bodyPr>
              <a:lstStyle/>
              <a:p>
                <a:pPr marL="179243" defTabSz="913386" fontAlgn="base">
                  <a:spcBef>
                    <a:spcPts val="1175"/>
                  </a:spcBef>
                  <a:spcAft>
                    <a:spcPts val="1175"/>
                  </a:spcAft>
                  <a:defRPr/>
                </a:pPr>
                <a:r>
                  <a:rPr lang="en-US" sz="4313" kern="0" dirty="0">
                    <a:solidFill>
                      <a:schemeClr val="bg1"/>
                    </a:solidFill>
                    <a:latin typeface="+mj-lt"/>
                    <a:cs typeface="Segoe UI Semibold" panose="020B0702040204020203" pitchFamily="34" charset="0"/>
                  </a:rPr>
                  <a:t>Knowledge</a:t>
                </a:r>
              </a:p>
            </p:txBody>
          </p:sp>
          <p:sp>
            <p:nvSpPr>
              <p:cNvPr id="67" name="Rectangle 66"/>
              <p:cNvSpPr/>
              <p:nvPr/>
            </p:nvSpPr>
            <p:spPr>
              <a:xfrm>
                <a:off x="370416" y="281305"/>
                <a:ext cx="1066799" cy="624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endParaRPr>
              </a:p>
            </p:txBody>
          </p:sp>
        </p:grpSp>
        <p:sp>
          <p:nvSpPr>
            <p:cNvPr id="71"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90" name="Group 89"/>
          <p:cNvGrpSpPr/>
          <p:nvPr/>
        </p:nvGrpSpPr>
        <p:grpSpPr>
          <a:xfrm>
            <a:off x="557834" y="4243050"/>
            <a:ext cx="2868559" cy="1548401"/>
            <a:chOff x="504297" y="3519968"/>
            <a:chExt cx="2926080" cy="1579450"/>
          </a:xfrm>
        </p:grpSpPr>
        <p:sp>
          <p:nvSpPr>
            <p:cNvPr id="91" name="TextBox 90"/>
            <p:cNvSpPr txBox="1"/>
            <p:nvPr/>
          </p:nvSpPr>
          <p:spPr>
            <a:xfrm>
              <a:off x="504297" y="3519968"/>
              <a:ext cx="2926080"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Academic Knowledge API</a:t>
              </a:r>
            </a:p>
          </p:txBody>
        </p:sp>
        <p:sp>
          <p:nvSpPr>
            <p:cNvPr id="92" name="Rectangle 91"/>
            <p:cNvSpPr/>
            <p:nvPr/>
          </p:nvSpPr>
          <p:spPr>
            <a:xfrm>
              <a:off x="637301" y="4300738"/>
              <a:ext cx="2660073" cy="798680"/>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Explore relationships among academic papers, journals, and authors</a:t>
              </a:r>
            </a:p>
          </p:txBody>
        </p:sp>
      </p:grpSp>
      <p:grpSp>
        <p:nvGrpSpPr>
          <p:cNvPr id="93" name="Group 92"/>
          <p:cNvGrpSpPr/>
          <p:nvPr/>
        </p:nvGrpSpPr>
        <p:grpSpPr>
          <a:xfrm>
            <a:off x="8762682" y="4243050"/>
            <a:ext cx="2868559" cy="1779222"/>
            <a:chOff x="8873669" y="3519968"/>
            <a:chExt cx="2926080" cy="1814899"/>
          </a:xfrm>
        </p:grpSpPr>
        <p:sp>
          <p:nvSpPr>
            <p:cNvPr id="94" name="TextBox 93"/>
            <p:cNvSpPr txBox="1"/>
            <p:nvPr/>
          </p:nvSpPr>
          <p:spPr>
            <a:xfrm>
              <a:off x="8873669" y="3519968"/>
              <a:ext cx="2926080"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Recommendations API</a:t>
              </a:r>
            </a:p>
          </p:txBody>
        </p:sp>
        <p:sp>
          <p:nvSpPr>
            <p:cNvPr id="95" name="Rectangle 94"/>
            <p:cNvSpPr/>
            <p:nvPr/>
          </p:nvSpPr>
          <p:spPr>
            <a:xfrm>
              <a:off x="9006673" y="4300738"/>
              <a:ext cx="2660073" cy="1034129"/>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Provide personalized product recommendations for your customers</a:t>
              </a:r>
            </a:p>
          </p:txBody>
        </p:sp>
      </p:grpSp>
      <p:grpSp>
        <p:nvGrpSpPr>
          <p:cNvPr id="96" name="Group 95"/>
          <p:cNvGrpSpPr/>
          <p:nvPr/>
        </p:nvGrpSpPr>
        <p:grpSpPr>
          <a:xfrm>
            <a:off x="3292784" y="4243050"/>
            <a:ext cx="2868559" cy="1548401"/>
            <a:chOff x="3294088" y="3519968"/>
            <a:chExt cx="2926080" cy="1579450"/>
          </a:xfrm>
        </p:grpSpPr>
        <p:sp>
          <p:nvSpPr>
            <p:cNvPr id="97" name="TextBox 96"/>
            <p:cNvSpPr txBox="1"/>
            <p:nvPr/>
          </p:nvSpPr>
          <p:spPr>
            <a:xfrm>
              <a:off x="3294088" y="3519968"/>
              <a:ext cx="2926080"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Knowledge Exploration Service</a:t>
              </a:r>
            </a:p>
          </p:txBody>
        </p:sp>
        <p:sp>
          <p:nvSpPr>
            <p:cNvPr id="98" name="Rectangle 97"/>
            <p:cNvSpPr/>
            <p:nvPr/>
          </p:nvSpPr>
          <p:spPr>
            <a:xfrm>
              <a:off x="3427092" y="4300738"/>
              <a:ext cx="2660073" cy="798680"/>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Add interactive search over structured data to your project</a:t>
              </a:r>
            </a:p>
          </p:txBody>
        </p:sp>
      </p:grpSp>
      <p:grpSp>
        <p:nvGrpSpPr>
          <p:cNvPr id="99" name="Group 98"/>
          <p:cNvGrpSpPr/>
          <p:nvPr/>
        </p:nvGrpSpPr>
        <p:grpSpPr>
          <a:xfrm>
            <a:off x="6158123" y="4243050"/>
            <a:ext cx="2607782" cy="1548401"/>
            <a:chOff x="6216883" y="3519968"/>
            <a:chExt cx="2660073" cy="1579450"/>
          </a:xfrm>
        </p:grpSpPr>
        <p:sp>
          <p:nvSpPr>
            <p:cNvPr id="100" name="TextBox 99"/>
            <p:cNvSpPr txBox="1"/>
            <p:nvPr/>
          </p:nvSpPr>
          <p:spPr>
            <a:xfrm>
              <a:off x="6216883" y="3519968"/>
              <a:ext cx="2660073"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Entity Linking Service</a:t>
              </a:r>
            </a:p>
          </p:txBody>
        </p:sp>
        <p:sp>
          <p:nvSpPr>
            <p:cNvPr id="101" name="Rectangle 100"/>
            <p:cNvSpPr/>
            <p:nvPr/>
          </p:nvSpPr>
          <p:spPr>
            <a:xfrm>
              <a:off x="6216883" y="4300738"/>
              <a:ext cx="2660073" cy="798680"/>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Contextually extend knowledge of people, locations, and events</a:t>
              </a:r>
            </a:p>
          </p:txBody>
        </p:sp>
      </p:grpSp>
      <p:grpSp>
        <p:nvGrpSpPr>
          <p:cNvPr id="83" name="Group 82"/>
          <p:cNvGrpSpPr/>
          <p:nvPr/>
        </p:nvGrpSpPr>
        <p:grpSpPr>
          <a:xfrm>
            <a:off x="6677643" y="2652048"/>
            <a:ext cx="1568743" cy="1568743"/>
            <a:chOff x="6746821" y="2704730"/>
            <a:chExt cx="1600200" cy="1600200"/>
          </a:xfrm>
        </p:grpSpPr>
        <p:sp>
          <p:nvSpPr>
            <p:cNvPr id="84" name="Rectangle 83"/>
            <p:cNvSpPr/>
            <p:nvPr/>
          </p:nvSpPr>
          <p:spPr>
            <a:xfrm>
              <a:off x="6746821"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85" name="Group 84"/>
            <p:cNvGrpSpPr/>
            <p:nvPr/>
          </p:nvGrpSpPr>
          <p:grpSpPr>
            <a:xfrm>
              <a:off x="6953196" y="2913486"/>
              <a:ext cx="1187450" cy="1182688"/>
              <a:chOff x="6953196" y="2913486"/>
              <a:chExt cx="1187450" cy="1182688"/>
            </a:xfrm>
          </p:grpSpPr>
          <p:grpSp>
            <p:nvGrpSpPr>
              <p:cNvPr id="86" name="Group 4"/>
              <p:cNvGrpSpPr>
                <a:grpSpLocks noChangeAspect="1"/>
              </p:cNvGrpSpPr>
              <p:nvPr/>
            </p:nvGrpSpPr>
            <p:grpSpPr bwMode="auto">
              <a:xfrm>
                <a:off x="6953196" y="2913486"/>
                <a:ext cx="1187450" cy="1182688"/>
                <a:chOff x="864" y="1833"/>
                <a:chExt cx="748" cy="745"/>
              </a:xfrm>
            </p:grpSpPr>
            <p:sp>
              <p:nvSpPr>
                <p:cNvPr id="102"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03"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grpSp>
            <p:nvGrpSpPr>
              <p:cNvPr id="87" name="Group 86"/>
              <p:cNvGrpSpPr/>
              <p:nvPr/>
            </p:nvGrpSpPr>
            <p:grpSpPr>
              <a:xfrm>
                <a:off x="7371067" y="3328976"/>
                <a:ext cx="351709" cy="351709"/>
                <a:chOff x="8353301" y="532550"/>
                <a:chExt cx="531936" cy="531936"/>
              </a:xfrm>
            </p:grpSpPr>
            <p:sp>
              <p:nvSpPr>
                <p:cNvPr id="88" name="Rounded Rectangle 15"/>
                <p:cNvSpPr/>
                <p:nvPr/>
              </p:nvSpPr>
              <p:spPr>
                <a:xfrm>
                  <a:off x="8353301" y="5325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89" name="Rounded Rectangle 128"/>
                <p:cNvSpPr/>
                <p:nvPr/>
              </p:nvSpPr>
              <p:spPr>
                <a:xfrm>
                  <a:off x="8505701" y="6849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grpSp>
      </p:grpSp>
      <p:grpSp>
        <p:nvGrpSpPr>
          <p:cNvPr id="104" name="Group 103"/>
          <p:cNvGrpSpPr/>
          <p:nvPr/>
        </p:nvGrpSpPr>
        <p:grpSpPr>
          <a:xfrm>
            <a:off x="3942693" y="2652048"/>
            <a:ext cx="1568743" cy="1568743"/>
            <a:chOff x="3957030" y="2704730"/>
            <a:chExt cx="1600200" cy="1600200"/>
          </a:xfrm>
        </p:grpSpPr>
        <p:sp>
          <p:nvSpPr>
            <p:cNvPr id="105" name="Rectangle 104"/>
            <p:cNvSpPr/>
            <p:nvPr/>
          </p:nvSpPr>
          <p:spPr>
            <a:xfrm>
              <a:off x="3957030"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106" name="Group 105"/>
            <p:cNvGrpSpPr/>
            <p:nvPr/>
          </p:nvGrpSpPr>
          <p:grpSpPr>
            <a:xfrm>
              <a:off x="4163405" y="2913486"/>
              <a:ext cx="1187450" cy="1182688"/>
              <a:chOff x="4163405" y="2913486"/>
              <a:chExt cx="1187450" cy="1182688"/>
            </a:xfrm>
          </p:grpSpPr>
          <p:grpSp>
            <p:nvGrpSpPr>
              <p:cNvPr id="107" name="Group 4"/>
              <p:cNvGrpSpPr>
                <a:grpSpLocks noChangeAspect="1"/>
              </p:cNvGrpSpPr>
              <p:nvPr/>
            </p:nvGrpSpPr>
            <p:grpSpPr bwMode="auto">
              <a:xfrm>
                <a:off x="4163405" y="2913486"/>
                <a:ext cx="1187450" cy="1182688"/>
                <a:chOff x="864" y="1833"/>
                <a:chExt cx="748" cy="745"/>
              </a:xfrm>
            </p:grpSpPr>
            <p:sp>
              <p:nvSpPr>
                <p:cNvPr id="109"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10"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sp>
            <p:nvSpPr>
              <p:cNvPr id="10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ysClr val="window" lastClr="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grpSp>
      <p:grpSp>
        <p:nvGrpSpPr>
          <p:cNvPr id="111" name="Group 110"/>
          <p:cNvGrpSpPr/>
          <p:nvPr/>
        </p:nvGrpSpPr>
        <p:grpSpPr>
          <a:xfrm>
            <a:off x="9412592" y="2652048"/>
            <a:ext cx="1568743" cy="1568743"/>
            <a:chOff x="9536611" y="2704730"/>
            <a:chExt cx="1600200" cy="1600200"/>
          </a:xfrm>
        </p:grpSpPr>
        <p:sp>
          <p:nvSpPr>
            <p:cNvPr id="112" name="Rectangle 111"/>
            <p:cNvSpPr/>
            <p:nvPr/>
          </p:nvSpPr>
          <p:spPr>
            <a:xfrm>
              <a:off x="9536611"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113" name="Group 112"/>
            <p:cNvGrpSpPr/>
            <p:nvPr/>
          </p:nvGrpSpPr>
          <p:grpSpPr>
            <a:xfrm>
              <a:off x="9742986" y="2913486"/>
              <a:ext cx="1187450" cy="1182688"/>
              <a:chOff x="9742986" y="2913486"/>
              <a:chExt cx="1187450" cy="1182688"/>
            </a:xfrm>
          </p:grpSpPr>
          <p:grpSp>
            <p:nvGrpSpPr>
              <p:cNvPr id="114" name="Group 4"/>
              <p:cNvGrpSpPr>
                <a:grpSpLocks noChangeAspect="1"/>
              </p:cNvGrpSpPr>
              <p:nvPr/>
            </p:nvGrpSpPr>
            <p:grpSpPr bwMode="auto">
              <a:xfrm>
                <a:off x="9742986" y="2913486"/>
                <a:ext cx="1187450" cy="1182688"/>
                <a:chOff x="864" y="1833"/>
                <a:chExt cx="748" cy="745"/>
              </a:xfrm>
            </p:grpSpPr>
            <p:sp>
              <p:nvSpPr>
                <p:cNvPr id="125"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26"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sp>
            <p:nvSpPr>
              <p:cNvPr id="115"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grpSp>
      <p:grpSp>
        <p:nvGrpSpPr>
          <p:cNvPr id="127" name="Group 126"/>
          <p:cNvGrpSpPr/>
          <p:nvPr/>
        </p:nvGrpSpPr>
        <p:grpSpPr>
          <a:xfrm>
            <a:off x="1207744" y="2652048"/>
            <a:ext cx="1568743" cy="1568743"/>
            <a:chOff x="1167239" y="2704730"/>
            <a:chExt cx="1600200" cy="1600200"/>
          </a:xfrm>
        </p:grpSpPr>
        <p:sp>
          <p:nvSpPr>
            <p:cNvPr id="130" name="Rectangle 129"/>
            <p:cNvSpPr/>
            <p:nvPr/>
          </p:nvSpPr>
          <p:spPr>
            <a:xfrm>
              <a:off x="1167239"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131" name="Picture 130"/>
            <p:cNvPicPr>
              <a:picLocks noChangeAspect="1"/>
            </p:cNvPicPr>
            <p:nvPr/>
          </p:nvPicPr>
          <p:blipFill>
            <a:blip r:embed="rId3"/>
            <a:stretch>
              <a:fillRect/>
            </a:stretch>
          </p:blipFill>
          <p:spPr>
            <a:xfrm>
              <a:off x="1375976" y="2913467"/>
              <a:ext cx="1182727" cy="1182727"/>
            </a:xfrm>
            <a:prstGeom prst="rect">
              <a:avLst/>
            </a:prstGeom>
          </p:spPr>
        </p:pic>
      </p:grpSp>
    </p:spTree>
    <p:extLst>
      <p:ext uri="{BB962C8B-B14F-4D97-AF65-F5344CB8AC3E}">
        <p14:creationId xmlns:p14="http://schemas.microsoft.com/office/powerpoint/2010/main" val="23702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454" y="1649522"/>
            <a:ext cx="12187096" cy="2505063"/>
          </a:xfrm>
          <a:prstGeom prst="rect">
            <a:avLst/>
          </a:prstGeom>
          <a:solidFill>
            <a:srgbClr val="002050"/>
          </a:solidFill>
          <a:ln w="22225">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834" fontAlgn="base">
              <a:spcBef>
                <a:spcPct val="0"/>
              </a:spcBef>
              <a:spcAft>
                <a:spcPct val="0"/>
              </a:spcAft>
            </a:pPr>
            <a:endParaRPr lang="en-US" sz="1999" kern="0" dirty="0">
              <a:gradFill>
                <a:gsLst>
                  <a:gs pos="0">
                    <a:srgbClr val="FFFFFF"/>
                  </a:gs>
                  <a:gs pos="100000">
                    <a:srgbClr val="FFFFFF"/>
                  </a:gs>
                </a:gsLst>
                <a:lin ang="5400000" scaled="0"/>
              </a:gradFill>
              <a:latin typeface="Segoe UI"/>
            </a:endParaRPr>
          </a:p>
        </p:txBody>
      </p:sp>
      <p:sp>
        <p:nvSpPr>
          <p:cNvPr id="22" name="Rectangle 21"/>
          <p:cNvSpPr/>
          <p:nvPr/>
        </p:nvSpPr>
        <p:spPr bwMode="auto">
          <a:xfrm>
            <a:off x="2454" y="4154585"/>
            <a:ext cx="12187096" cy="2704581"/>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834" fontAlgn="base">
              <a:spcBef>
                <a:spcPct val="0"/>
              </a:spcBef>
              <a:spcAft>
                <a:spcPct val="0"/>
              </a:spcAft>
            </a:pPr>
            <a:endParaRPr lang="en-US" sz="1999" kern="0" dirty="0">
              <a:gradFill>
                <a:gsLst>
                  <a:gs pos="0">
                    <a:srgbClr val="FFFFFF"/>
                  </a:gs>
                  <a:gs pos="100000">
                    <a:srgbClr val="FFFFFF"/>
                  </a:gs>
                </a:gsLst>
                <a:lin ang="5400000" scaled="0"/>
              </a:gradFill>
              <a:latin typeface="Segoe UI"/>
            </a:endParaRPr>
          </a:p>
        </p:txBody>
      </p:sp>
      <p:sp>
        <p:nvSpPr>
          <p:cNvPr id="11" name="Rectangle 10"/>
          <p:cNvSpPr/>
          <p:nvPr/>
        </p:nvSpPr>
        <p:spPr bwMode="auto">
          <a:xfrm flipH="1">
            <a:off x="2452" y="1866"/>
            <a:ext cx="12221668" cy="6880200"/>
          </a:xfrm>
          <a:prstGeom prst="rect">
            <a:avLst/>
          </a:prstGeom>
          <a:solidFill>
            <a:srgbClr val="2424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sp>
        <p:nvSpPr>
          <p:cNvPr id="5" name="Rectangle 4"/>
          <p:cNvSpPr/>
          <p:nvPr/>
        </p:nvSpPr>
        <p:spPr>
          <a:xfrm>
            <a:off x="320412" y="1926229"/>
            <a:ext cx="9369823" cy="778307"/>
          </a:xfrm>
          <a:prstGeom prst="rect">
            <a:avLst/>
          </a:prstGeom>
        </p:spPr>
        <p:txBody>
          <a:bodyPr wrap="square">
            <a:spAutoFit/>
          </a:bodyPr>
          <a:lstStyle/>
          <a:p>
            <a:pPr defTabSz="913055" fontAlgn="base">
              <a:lnSpc>
                <a:spcPct val="90000"/>
              </a:lnSpc>
              <a:spcBef>
                <a:spcPct val="0"/>
              </a:spcBef>
              <a:spcAft>
                <a:spcPts val="600"/>
              </a:spcAft>
            </a:pPr>
            <a:r>
              <a:rPr lang="en-US" sz="2156" kern="0" dirty="0">
                <a:solidFill>
                  <a:srgbClr val="FFFFFF"/>
                </a:solidFill>
                <a:latin typeface="Segoe UI" charset="0"/>
                <a:ea typeface="ＭＳ Ｐゴシック" charset="0"/>
              </a:rPr>
              <a:t>Fast, easy, and lean dev-test environments in Azure.</a:t>
            </a:r>
          </a:p>
          <a:p>
            <a:pPr defTabSz="913055" fontAlgn="base">
              <a:lnSpc>
                <a:spcPct val="90000"/>
              </a:lnSpc>
              <a:spcBef>
                <a:spcPct val="0"/>
              </a:spcBef>
              <a:spcAft>
                <a:spcPts val="600"/>
              </a:spcAft>
            </a:pPr>
            <a:r>
              <a:rPr lang="en-US" sz="2156" kern="0" dirty="0">
                <a:solidFill>
                  <a:srgbClr val="FFFFFF"/>
                </a:solidFill>
                <a:latin typeface="Segoe UI" charset="0"/>
                <a:ea typeface="ＭＳ Ｐゴシック" charset="0"/>
              </a:rPr>
              <a:t>Specifically for your team.</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20222"/>
          <a:stretch/>
        </p:blipFill>
        <p:spPr>
          <a:xfrm>
            <a:off x="3444120" y="3046917"/>
            <a:ext cx="8031342" cy="3426926"/>
          </a:xfrm>
          <a:prstGeom prst="rect">
            <a:avLst/>
          </a:prstGeom>
        </p:spPr>
      </p:pic>
      <p:sp>
        <p:nvSpPr>
          <p:cNvPr id="2" name="Title 1"/>
          <p:cNvSpPr>
            <a:spLocks noGrp="1"/>
          </p:cNvSpPr>
          <p:nvPr>
            <p:ph type="title"/>
          </p:nvPr>
        </p:nvSpPr>
        <p:spPr>
          <a:xfrm>
            <a:off x="271584" y="326054"/>
            <a:ext cx="11650390" cy="899303"/>
          </a:xfrm>
        </p:spPr>
        <p:txBody>
          <a:bodyPr/>
          <a:lstStyle/>
          <a:p>
            <a:r>
              <a:rPr lang="en-US" dirty="0">
                <a:solidFill>
                  <a:schemeClr val="bg1"/>
                </a:solidFill>
              </a:rPr>
              <a:t>Azure </a:t>
            </a:r>
            <a:r>
              <a:rPr lang="en-US" dirty="0" err="1">
                <a:solidFill>
                  <a:schemeClr val="bg1"/>
                </a:solidFill>
              </a:rPr>
              <a:t>DevTest</a:t>
            </a:r>
            <a:r>
              <a:rPr lang="en-US" dirty="0">
                <a:solidFill>
                  <a:schemeClr val="bg1"/>
                </a:solidFill>
              </a:rPr>
              <a:t> Labs </a:t>
            </a:r>
            <a:br>
              <a:rPr lang="en-US" dirty="0">
                <a:solidFill>
                  <a:schemeClr val="bg1"/>
                </a:solidFill>
              </a:rPr>
            </a:br>
            <a:endParaRPr lang="en-US" dirty="0">
              <a:solidFill>
                <a:schemeClr val="bg1"/>
              </a:solidFill>
            </a:endParaRPr>
          </a:p>
        </p:txBody>
      </p:sp>
      <p:sp>
        <p:nvSpPr>
          <p:cNvPr id="6" name="Rectangle 5"/>
          <p:cNvSpPr/>
          <p:nvPr/>
        </p:nvSpPr>
        <p:spPr>
          <a:xfrm>
            <a:off x="3491779" y="2301895"/>
            <a:ext cx="1724907" cy="397296"/>
          </a:xfrm>
          <a:prstGeom prst="rect">
            <a:avLst/>
          </a:prstGeom>
        </p:spPr>
        <p:txBody>
          <a:bodyPr wrap="none">
            <a:spAutoFit/>
          </a:bodyPr>
          <a:lstStyle/>
          <a:p>
            <a:pPr defTabSz="913055" fontAlgn="base">
              <a:lnSpc>
                <a:spcPct val="90000"/>
              </a:lnSpc>
              <a:spcBef>
                <a:spcPct val="0"/>
              </a:spcBef>
              <a:spcAft>
                <a:spcPts val="600"/>
              </a:spcAft>
            </a:pPr>
            <a:r>
              <a:rPr lang="en-US" sz="2159" kern="0" dirty="0">
                <a:solidFill>
                  <a:srgbClr val="FFFFFF"/>
                </a:solidFill>
                <a:latin typeface="Segoe UI" charset="0"/>
                <a:ea typeface="ＭＳ Ｐゴシック" charset="0"/>
              </a:rPr>
              <a:t>On demand.</a:t>
            </a:r>
          </a:p>
        </p:txBody>
      </p:sp>
      <p:sp>
        <p:nvSpPr>
          <p:cNvPr id="7" name="Rectangle 6"/>
          <p:cNvSpPr/>
          <p:nvPr/>
        </p:nvSpPr>
        <p:spPr>
          <a:xfrm>
            <a:off x="2133809" y="1010256"/>
            <a:ext cx="184705" cy="487693"/>
          </a:xfrm>
          <a:prstGeom prst="rect">
            <a:avLst/>
          </a:prstGeom>
        </p:spPr>
        <p:txBody>
          <a:bodyPr wrap="none">
            <a:spAutoFit/>
          </a:bodyPr>
          <a:lstStyle/>
          <a:p>
            <a:pPr algn="ctr" defTabSz="913652" fontAlgn="base">
              <a:lnSpc>
                <a:spcPct val="90000"/>
              </a:lnSpc>
              <a:spcBef>
                <a:spcPct val="0"/>
              </a:spcBef>
              <a:spcAft>
                <a:spcPct val="0"/>
              </a:spcAft>
            </a:pPr>
            <a:endParaRPr lang="en-US" sz="2799" b="1" kern="0" dirty="0">
              <a:solidFill>
                <a:srgbClr val="FFFFFF"/>
              </a:solidFill>
              <a:latin typeface="Segoe UI Light"/>
              <a:ea typeface="Segoe UI" pitchFamily="34" charset="0"/>
              <a:cs typeface="Segoe UI" pitchFamily="34" charset="0"/>
            </a:endParaRPr>
          </a:p>
        </p:txBody>
      </p:sp>
      <p:sp>
        <p:nvSpPr>
          <p:cNvPr id="8" name="Rounded Rectangle 7"/>
          <p:cNvSpPr/>
          <p:nvPr/>
        </p:nvSpPr>
        <p:spPr bwMode="auto">
          <a:xfrm>
            <a:off x="440426" y="1223414"/>
            <a:ext cx="4817712" cy="459442"/>
          </a:xfrm>
          <a:prstGeom prst="roundRect">
            <a:avLst>
              <a:gd name="adj" fmla="val 50000"/>
            </a:avLst>
          </a:prstGeom>
          <a:solidFill>
            <a:srgbClr val="2072B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06" tIns="146245" rIns="182806" bIns="146245" numCol="1" spcCol="0" rtlCol="0" fromWordArt="0" anchor="ctr" anchorCtr="0" forceAA="0" compatLnSpc="1">
            <a:prstTxWarp prst="textNoShape">
              <a:avLst/>
            </a:prstTxWarp>
            <a:noAutofit/>
          </a:bodyPr>
          <a:lstStyle/>
          <a:p>
            <a:pPr algn="ctr" defTabSz="913652" fontAlgn="base">
              <a:lnSpc>
                <a:spcPct val="90000"/>
              </a:lnSpc>
              <a:spcBef>
                <a:spcPct val="0"/>
              </a:spcBef>
              <a:spcAft>
                <a:spcPct val="0"/>
              </a:spcAft>
            </a:pPr>
            <a:r>
              <a:rPr lang="en-US" sz="3199" kern="0">
                <a:solidFill>
                  <a:schemeClr val="bg1"/>
                </a:solidFill>
              </a:rPr>
              <a:t>Try at </a:t>
            </a:r>
            <a:r>
              <a:rPr lang="en-US" sz="3199" kern="0">
                <a:solidFill>
                  <a:schemeClr val="bg1"/>
                </a:solidFill>
                <a:hlinkClick r:id="rId3"/>
              </a:rPr>
              <a:t>http://aka.ms/dtl</a:t>
            </a:r>
            <a:endParaRPr lang="en-US" sz="3199" b="1" kern="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3432773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endParaRPr>
          </a:p>
        </p:txBody>
      </p:sp>
      <p:grpSp>
        <p:nvGrpSpPr>
          <p:cNvPr id="95" name="Group 94"/>
          <p:cNvGrpSpPr/>
          <p:nvPr/>
        </p:nvGrpSpPr>
        <p:grpSpPr>
          <a:xfrm>
            <a:off x="667444" y="363688"/>
            <a:ext cx="3710409" cy="754315"/>
            <a:chOff x="680827" y="370483"/>
            <a:chExt cx="3784810" cy="769441"/>
          </a:xfrm>
        </p:grpSpPr>
        <p:sp>
          <p:nvSpPr>
            <p:cNvPr id="116" name="Rectangle 115"/>
            <p:cNvSpPr/>
            <p:nvPr/>
          </p:nvSpPr>
          <p:spPr>
            <a:xfrm>
              <a:off x="1356203" y="370483"/>
              <a:ext cx="3109434" cy="769441"/>
            </a:xfrm>
            <a:prstGeom prst="rect">
              <a:avLst/>
            </a:prstGeom>
            <a:noFill/>
          </p:spPr>
          <p:txBody>
            <a:bodyPr wrap="square" anchor="ctr">
              <a:spAutoFit/>
            </a:bodyPr>
            <a:lstStyle/>
            <a:p>
              <a:pPr marL="179243" defTabSz="913386" fontAlgn="base">
                <a:spcBef>
                  <a:spcPts val="1175"/>
                </a:spcBef>
                <a:spcAft>
                  <a:spcPts val="1175"/>
                </a:spcAft>
                <a:defRPr/>
              </a:pPr>
              <a:r>
                <a:rPr lang="en-US" sz="4313" kern="0" dirty="0">
                  <a:solidFill>
                    <a:schemeClr val="bg1"/>
                  </a:solidFill>
                  <a:latin typeface="+mj-lt"/>
                  <a:cs typeface="Segoe UI Semibold" panose="020B0702040204020203" pitchFamily="34" charset="0"/>
                </a:rPr>
                <a:t>Knowledge</a:t>
              </a:r>
            </a:p>
          </p:txBody>
        </p:sp>
        <p:sp>
          <p:nvSpPr>
            <p:cNvPr id="115"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2" name="Group 1"/>
          <p:cNvGrpSpPr/>
          <p:nvPr/>
        </p:nvGrpSpPr>
        <p:grpSpPr>
          <a:xfrm>
            <a:off x="378211" y="363010"/>
            <a:ext cx="3999642" cy="760732"/>
            <a:chOff x="385794" y="369793"/>
            <a:chExt cx="4079843" cy="775986"/>
          </a:xfrm>
        </p:grpSpPr>
        <p:sp>
          <p:nvSpPr>
            <p:cNvPr id="123" name="Rectangle 122"/>
            <p:cNvSpPr/>
            <p:nvPr/>
          </p:nvSpPr>
          <p:spPr>
            <a:xfrm>
              <a:off x="385794" y="458609"/>
              <a:ext cx="1066799" cy="6606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endParaRPr>
            </a:p>
          </p:txBody>
        </p:sp>
        <p:sp>
          <p:nvSpPr>
            <p:cNvPr id="129" name="Rectangle 128"/>
            <p:cNvSpPr/>
            <p:nvPr/>
          </p:nvSpPr>
          <p:spPr>
            <a:xfrm>
              <a:off x="1356203" y="369793"/>
              <a:ext cx="3109434" cy="769441"/>
            </a:xfrm>
            <a:prstGeom prst="rect">
              <a:avLst/>
            </a:prstGeom>
            <a:solidFill>
              <a:schemeClr val="accent1"/>
            </a:solidFill>
          </p:spPr>
          <p:txBody>
            <a:bodyPr wrap="square" anchor="ctr">
              <a:spAutoFit/>
            </a:bodyPr>
            <a:lstStyle/>
            <a:p>
              <a:pPr marL="179243" defTabSz="913386" fontAlgn="base">
                <a:spcBef>
                  <a:spcPts val="1175"/>
                </a:spcBef>
                <a:spcAft>
                  <a:spcPts val="1175"/>
                </a:spcAft>
                <a:defRPr/>
              </a:pPr>
              <a:r>
                <a:rPr lang="en-US" sz="4313" kern="0" dirty="0">
                  <a:solidFill>
                    <a:schemeClr val="bg1"/>
                  </a:solidFill>
                  <a:latin typeface="+mj-lt"/>
                  <a:cs typeface="Segoe UI Semibold" panose="020B0702040204020203" pitchFamily="34" charset="0"/>
                </a:rPr>
                <a:t>Search</a:t>
              </a:r>
            </a:p>
          </p:txBody>
        </p:sp>
        <p:grpSp>
          <p:nvGrpSpPr>
            <p:cNvPr id="117" name="Group 116"/>
            <p:cNvGrpSpPr/>
            <p:nvPr/>
          </p:nvGrpSpPr>
          <p:grpSpPr>
            <a:xfrm>
              <a:off x="610542" y="462540"/>
              <a:ext cx="730895" cy="683239"/>
              <a:chOff x="10905951" y="3353835"/>
              <a:chExt cx="537571" cy="528489"/>
            </a:xfrm>
          </p:grpSpPr>
          <p:sp>
            <p:nvSpPr>
              <p:cNvPr id="118" name="Oval 13"/>
              <p:cNvSpPr>
                <a:spLocks noChangeArrowheads="1"/>
              </p:cNvSpPr>
              <p:nvPr/>
            </p:nvSpPr>
            <p:spPr bwMode="auto">
              <a:xfrm>
                <a:off x="11016824" y="3353835"/>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120" name="Freeform 14"/>
              <p:cNvSpPr>
                <a:spLocks/>
              </p:cNvSpPr>
              <p:nvPr/>
            </p:nvSpPr>
            <p:spPr bwMode="auto">
              <a:xfrm>
                <a:off x="10905951"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grpSp>
        <p:nvGrpSpPr>
          <p:cNvPr id="33" name="Group 32"/>
          <p:cNvGrpSpPr/>
          <p:nvPr/>
        </p:nvGrpSpPr>
        <p:grpSpPr>
          <a:xfrm>
            <a:off x="280863" y="4243050"/>
            <a:ext cx="2155191" cy="1317581"/>
            <a:chOff x="301362" y="4327635"/>
            <a:chExt cx="2198407" cy="1344001"/>
          </a:xfrm>
        </p:grpSpPr>
        <p:sp>
          <p:nvSpPr>
            <p:cNvPr id="34" name="TextBox 33"/>
            <p:cNvSpPr txBox="1"/>
            <p:nvPr/>
          </p:nvSpPr>
          <p:spPr>
            <a:xfrm>
              <a:off x="301362" y="4327635"/>
              <a:ext cx="2198407"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Bing Web Search API</a:t>
              </a:r>
            </a:p>
          </p:txBody>
        </p:sp>
        <p:sp>
          <p:nvSpPr>
            <p:cNvPr id="35" name="Rectangle 34"/>
            <p:cNvSpPr/>
            <p:nvPr/>
          </p:nvSpPr>
          <p:spPr>
            <a:xfrm>
              <a:off x="301362" y="5108405"/>
              <a:ext cx="2198407" cy="563231"/>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Connect powerful search to your apps</a:t>
              </a:r>
            </a:p>
          </p:txBody>
        </p:sp>
      </p:grpSp>
      <p:grpSp>
        <p:nvGrpSpPr>
          <p:cNvPr id="36" name="Group 35"/>
          <p:cNvGrpSpPr/>
          <p:nvPr/>
        </p:nvGrpSpPr>
        <p:grpSpPr>
          <a:xfrm>
            <a:off x="7386058" y="4243049"/>
            <a:ext cx="2155191" cy="1548402"/>
            <a:chOff x="7555860" y="4327634"/>
            <a:chExt cx="2198407" cy="1579451"/>
          </a:xfrm>
        </p:grpSpPr>
        <p:sp>
          <p:nvSpPr>
            <p:cNvPr id="37" name="TextBox 36"/>
            <p:cNvSpPr txBox="1"/>
            <p:nvPr/>
          </p:nvSpPr>
          <p:spPr>
            <a:xfrm>
              <a:off x="7555860" y="4327634"/>
              <a:ext cx="2198407"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Bing Video Search API</a:t>
              </a:r>
            </a:p>
          </p:txBody>
        </p:sp>
        <p:sp>
          <p:nvSpPr>
            <p:cNvPr id="38" name="Rectangle 37"/>
            <p:cNvSpPr/>
            <p:nvPr/>
          </p:nvSpPr>
          <p:spPr>
            <a:xfrm>
              <a:off x="7555860" y="5108405"/>
              <a:ext cx="2198407" cy="798680"/>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Trending videos, detailed metadata, and rich results</a:t>
              </a:r>
            </a:p>
          </p:txBody>
        </p:sp>
      </p:grpSp>
      <p:grpSp>
        <p:nvGrpSpPr>
          <p:cNvPr id="39" name="Group 38"/>
          <p:cNvGrpSpPr/>
          <p:nvPr/>
        </p:nvGrpSpPr>
        <p:grpSpPr>
          <a:xfrm>
            <a:off x="2545152" y="4243050"/>
            <a:ext cx="2370710" cy="1548401"/>
            <a:chOff x="2611055" y="4327635"/>
            <a:chExt cx="2418248" cy="1579450"/>
          </a:xfrm>
        </p:grpSpPr>
        <p:sp>
          <p:nvSpPr>
            <p:cNvPr id="40" name="TextBox 39"/>
            <p:cNvSpPr txBox="1"/>
            <p:nvPr/>
          </p:nvSpPr>
          <p:spPr>
            <a:xfrm>
              <a:off x="2611055" y="4327635"/>
              <a:ext cx="2418248"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Bing Autosuggest API</a:t>
              </a:r>
            </a:p>
          </p:txBody>
        </p:sp>
        <p:sp>
          <p:nvSpPr>
            <p:cNvPr id="41" name="Rectangle 40"/>
            <p:cNvSpPr/>
            <p:nvPr/>
          </p:nvSpPr>
          <p:spPr>
            <a:xfrm>
              <a:off x="2611055" y="5108405"/>
              <a:ext cx="2418248" cy="798680"/>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Give your app intelligent autosuggest options for searches</a:t>
              </a:r>
            </a:p>
          </p:txBody>
        </p:sp>
      </p:grpSp>
      <p:grpSp>
        <p:nvGrpSpPr>
          <p:cNvPr id="42" name="Group 41"/>
          <p:cNvGrpSpPr/>
          <p:nvPr/>
        </p:nvGrpSpPr>
        <p:grpSpPr>
          <a:xfrm>
            <a:off x="4910645" y="4243050"/>
            <a:ext cx="2370710" cy="1548401"/>
            <a:chOff x="5009113" y="4327635"/>
            <a:chExt cx="2418248" cy="1579450"/>
          </a:xfrm>
        </p:grpSpPr>
        <p:sp>
          <p:nvSpPr>
            <p:cNvPr id="43" name="TextBox 42"/>
            <p:cNvSpPr txBox="1"/>
            <p:nvPr/>
          </p:nvSpPr>
          <p:spPr>
            <a:xfrm>
              <a:off x="5009113" y="4327635"/>
              <a:ext cx="2418248"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Bing Image Search API</a:t>
              </a:r>
            </a:p>
          </p:txBody>
        </p:sp>
        <p:sp>
          <p:nvSpPr>
            <p:cNvPr id="44" name="Rectangle 43"/>
            <p:cNvSpPr/>
            <p:nvPr/>
          </p:nvSpPr>
          <p:spPr>
            <a:xfrm>
              <a:off x="5119034" y="5108405"/>
              <a:ext cx="2198407" cy="798680"/>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Bring advanced image and metadata search to your app</a:t>
              </a:r>
            </a:p>
          </p:txBody>
        </p:sp>
      </p:grpSp>
      <p:grpSp>
        <p:nvGrpSpPr>
          <p:cNvPr id="47" name="Group 46"/>
          <p:cNvGrpSpPr/>
          <p:nvPr/>
        </p:nvGrpSpPr>
        <p:grpSpPr>
          <a:xfrm>
            <a:off x="9766046" y="4243047"/>
            <a:ext cx="2155191" cy="1548402"/>
            <a:chOff x="9971594" y="4327632"/>
            <a:chExt cx="2198407" cy="1579451"/>
          </a:xfrm>
        </p:grpSpPr>
        <p:sp>
          <p:nvSpPr>
            <p:cNvPr id="48" name="TextBox 47"/>
            <p:cNvSpPr txBox="1"/>
            <p:nvPr/>
          </p:nvSpPr>
          <p:spPr>
            <a:xfrm>
              <a:off x="10071521" y="4327632"/>
              <a:ext cx="1998552"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Bing News Search API</a:t>
              </a:r>
            </a:p>
          </p:txBody>
        </p:sp>
        <p:sp>
          <p:nvSpPr>
            <p:cNvPr id="49" name="Rectangle 48"/>
            <p:cNvSpPr/>
            <p:nvPr/>
          </p:nvSpPr>
          <p:spPr>
            <a:xfrm>
              <a:off x="9971594" y="5108403"/>
              <a:ext cx="2198407" cy="798680"/>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Link your users to robust and timely news searches</a:t>
              </a:r>
            </a:p>
          </p:txBody>
        </p:sp>
      </p:grpSp>
      <p:grpSp>
        <p:nvGrpSpPr>
          <p:cNvPr id="184" name="Group 183"/>
          <p:cNvGrpSpPr/>
          <p:nvPr/>
        </p:nvGrpSpPr>
        <p:grpSpPr>
          <a:xfrm>
            <a:off x="10054224" y="2652046"/>
            <a:ext cx="1568743" cy="1568743"/>
            <a:chOff x="10270699" y="2704728"/>
            <a:chExt cx="1600200" cy="1600200"/>
          </a:xfrm>
        </p:grpSpPr>
        <p:sp>
          <p:nvSpPr>
            <p:cNvPr id="185" name="Rectangle 184"/>
            <p:cNvSpPr/>
            <p:nvPr/>
          </p:nvSpPr>
          <p:spPr>
            <a:xfrm>
              <a:off x="10270699" y="2704728"/>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186" name="Group 185"/>
            <p:cNvGrpSpPr/>
            <p:nvPr/>
          </p:nvGrpSpPr>
          <p:grpSpPr>
            <a:xfrm>
              <a:off x="10499067" y="2976928"/>
              <a:ext cx="1143464" cy="1055801"/>
              <a:chOff x="10499067" y="2976928"/>
              <a:chExt cx="1143464" cy="1055801"/>
            </a:xfrm>
          </p:grpSpPr>
          <p:grpSp>
            <p:nvGrpSpPr>
              <p:cNvPr id="187" name="Group 186"/>
              <p:cNvGrpSpPr/>
              <p:nvPr/>
            </p:nvGrpSpPr>
            <p:grpSpPr>
              <a:xfrm>
                <a:off x="10499067" y="2976928"/>
                <a:ext cx="1143464" cy="1055801"/>
                <a:chOff x="5587334" y="5524242"/>
                <a:chExt cx="528992" cy="488437"/>
              </a:xfrm>
            </p:grpSpPr>
            <p:sp>
              <p:nvSpPr>
                <p:cNvPr id="1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prstClr val="black"/>
                    </a:solidFill>
                  </a:endParaRPr>
                </a:p>
              </p:txBody>
            </p:sp>
            <p:sp>
              <p:nvSpPr>
                <p:cNvPr id="19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prstClr val="black"/>
                    </a:solidFill>
                  </a:endParaRPr>
                </a:p>
              </p:txBody>
            </p:sp>
          </p:grpSp>
          <p:grpSp>
            <p:nvGrpSpPr>
              <p:cNvPr id="188" name="Group 187"/>
              <p:cNvGrpSpPr/>
              <p:nvPr/>
            </p:nvGrpSpPr>
            <p:grpSpPr>
              <a:xfrm rot="3600000">
                <a:off x="10972033" y="3318014"/>
                <a:ext cx="370344" cy="228378"/>
                <a:chOff x="2813051" y="1889126"/>
                <a:chExt cx="285750" cy="176212"/>
              </a:xfrm>
            </p:grpSpPr>
            <p:sp>
              <p:nvSpPr>
                <p:cNvPr id="189"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90"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91"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92"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grpSp>
      </p:grpSp>
      <p:grpSp>
        <p:nvGrpSpPr>
          <p:cNvPr id="196" name="Group 195"/>
          <p:cNvGrpSpPr/>
          <p:nvPr/>
        </p:nvGrpSpPr>
        <p:grpSpPr>
          <a:xfrm>
            <a:off x="5314156" y="2652048"/>
            <a:ext cx="1568743" cy="1568743"/>
            <a:chOff x="5435583" y="2704730"/>
            <a:chExt cx="1600200" cy="1600200"/>
          </a:xfrm>
        </p:grpSpPr>
        <p:sp>
          <p:nvSpPr>
            <p:cNvPr id="197" name="Rectangle 196"/>
            <p:cNvSpPr/>
            <p:nvPr/>
          </p:nvSpPr>
          <p:spPr>
            <a:xfrm>
              <a:off x="5435583"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198" name="Group 197"/>
            <p:cNvGrpSpPr/>
            <p:nvPr/>
          </p:nvGrpSpPr>
          <p:grpSpPr>
            <a:xfrm>
              <a:off x="5663951" y="2976930"/>
              <a:ext cx="1143464" cy="1055801"/>
              <a:chOff x="5663951" y="2976930"/>
              <a:chExt cx="1143464" cy="1055801"/>
            </a:xfrm>
          </p:grpSpPr>
          <p:grpSp>
            <p:nvGrpSpPr>
              <p:cNvPr id="199" name="Group 198"/>
              <p:cNvGrpSpPr/>
              <p:nvPr/>
            </p:nvGrpSpPr>
            <p:grpSpPr>
              <a:xfrm>
                <a:off x="5663951" y="2976930"/>
                <a:ext cx="1143464" cy="1055801"/>
                <a:chOff x="5587334" y="5524242"/>
                <a:chExt cx="528992" cy="488437"/>
              </a:xfrm>
            </p:grpSpPr>
            <p:sp>
              <p:nvSpPr>
                <p:cNvPr id="20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20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prstClr val="black"/>
                    </a:solidFill>
                  </a:endParaRPr>
                </a:p>
              </p:txBody>
            </p:sp>
            <p:sp>
              <p:nvSpPr>
                <p:cNvPr id="20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prstClr val="black"/>
                    </a:solidFill>
                  </a:endParaRPr>
                </a:p>
              </p:txBody>
            </p:sp>
          </p:grpSp>
          <p:grpSp>
            <p:nvGrpSpPr>
              <p:cNvPr id="200" name="Group 199"/>
              <p:cNvGrpSpPr/>
              <p:nvPr/>
            </p:nvGrpSpPr>
            <p:grpSpPr>
              <a:xfrm>
                <a:off x="6131283" y="3227584"/>
                <a:ext cx="391754" cy="391754"/>
                <a:chOff x="7391912" y="2003937"/>
                <a:chExt cx="592547" cy="592547"/>
              </a:xfrm>
            </p:grpSpPr>
            <p:sp>
              <p:nvSpPr>
                <p:cNvPr id="201"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202"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203"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204"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ysClr val="window" lastClr="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grpSp>
      </p:grpSp>
      <p:grpSp>
        <p:nvGrpSpPr>
          <p:cNvPr id="208" name="Group 207"/>
          <p:cNvGrpSpPr/>
          <p:nvPr/>
        </p:nvGrpSpPr>
        <p:grpSpPr>
          <a:xfrm>
            <a:off x="2944122" y="2652048"/>
            <a:ext cx="1568743" cy="1568743"/>
            <a:chOff x="3018025" y="2704730"/>
            <a:chExt cx="1600200" cy="1600200"/>
          </a:xfrm>
        </p:grpSpPr>
        <p:sp>
          <p:nvSpPr>
            <p:cNvPr id="209" name="Rectangle 208"/>
            <p:cNvSpPr/>
            <p:nvPr/>
          </p:nvSpPr>
          <p:spPr>
            <a:xfrm>
              <a:off x="3018025"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210" name="Group 209"/>
            <p:cNvGrpSpPr/>
            <p:nvPr/>
          </p:nvGrpSpPr>
          <p:grpSpPr>
            <a:xfrm>
              <a:off x="3246393" y="2976930"/>
              <a:ext cx="1143464" cy="1055801"/>
              <a:chOff x="3246393" y="2976930"/>
              <a:chExt cx="1143464" cy="1055801"/>
            </a:xfrm>
          </p:grpSpPr>
          <p:grpSp>
            <p:nvGrpSpPr>
              <p:cNvPr id="211" name="Group 210"/>
              <p:cNvGrpSpPr/>
              <p:nvPr/>
            </p:nvGrpSpPr>
            <p:grpSpPr>
              <a:xfrm>
                <a:off x="3246393" y="2976930"/>
                <a:ext cx="1143464" cy="1055801"/>
                <a:chOff x="5587334" y="5524242"/>
                <a:chExt cx="528992" cy="488437"/>
              </a:xfrm>
            </p:grpSpPr>
            <p:sp>
              <p:nvSpPr>
                <p:cNvPr id="21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21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prstClr val="black"/>
                    </a:solidFill>
                  </a:endParaRPr>
                </a:p>
              </p:txBody>
            </p:sp>
            <p:sp>
              <p:nvSpPr>
                <p:cNvPr id="21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prstClr val="black"/>
                    </a:solidFill>
                  </a:endParaRPr>
                </a:p>
              </p:txBody>
            </p:sp>
          </p:grpSp>
          <p:sp>
            <p:nvSpPr>
              <p:cNvPr id="212"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grpSp>
      <p:grpSp>
        <p:nvGrpSpPr>
          <p:cNvPr id="216" name="Group 215"/>
          <p:cNvGrpSpPr/>
          <p:nvPr/>
        </p:nvGrpSpPr>
        <p:grpSpPr>
          <a:xfrm>
            <a:off x="574088" y="2652048"/>
            <a:ext cx="1568743" cy="1568743"/>
            <a:chOff x="600467" y="2704730"/>
            <a:chExt cx="1600200" cy="1600200"/>
          </a:xfrm>
        </p:grpSpPr>
        <p:sp>
          <p:nvSpPr>
            <p:cNvPr id="217" name="Rectangle 216"/>
            <p:cNvSpPr/>
            <p:nvPr/>
          </p:nvSpPr>
          <p:spPr>
            <a:xfrm>
              <a:off x="600467"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dirty="0">
                <a:solidFill>
                  <a:prstClr val="white"/>
                </a:solidFill>
                <a:latin typeface="Segoe UI"/>
              </a:endParaRPr>
            </a:p>
          </p:txBody>
        </p:sp>
        <p:grpSp>
          <p:nvGrpSpPr>
            <p:cNvPr id="218" name="Group 217"/>
            <p:cNvGrpSpPr/>
            <p:nvPr/>
          </p:nvGrpSpPr>
          <p:grpSpPr>
            <a:xfrm>
              <a:off x="828835" y="2976930"/>
              <a:ext cx="1143464" cy="1055801"/>
              <a:chOff x="828835" y="2976930"/>
              <a:chExt cx="1143464" cy="1055801"/>
            </a:xfrm>
          </p:grpSpPr>
          <p:grpSp>
            <p:nvGrpSpPr>
              <p:cNvPr id="219" name="Group 218"/>
              <p:cNvGrpSpPr/>
              <p:nvPr/>
            </p:nvGrpSpPr>
            <p:grpSpPr>
              <a:xfrm>
                <a:off x="828835" y="2976930"/>
                <a:ext cx="1143464" cy="1055801"/>
                <a:chOff x="5587334" y="5524242"/>
                <a:chExt cx="528992" cy="488437"/>
              </a:xfrm>
            </p:grpSpPr>
            <p:sp>
              <p:nvSpPr>
                <p:cNvPr id="22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22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prstClr val="black"/>
                    </a:solidFill>
                  </a:endParaRPr>
                </a:p>
              </p:txBody>
            </p:sp>
            <p:sp>
              <p:nvSpPr>
                <p:cNvPr id="22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prstClr val="black"/>
                    </a:solidFill>
                  </a:endParaRPr>
                </a:p>
              </p:txBody>
            </p:sp>
          </p:grpSp>
          <p:grpSp>
            <p:nvGrpSpPr>
              <p:cNvPr id="220" name="Group 219"/>
              <p:cNvGrpSpPr/>
              <p:nvPr/>
            </p:nvGrpSpPr>
            <p:grpSpPr>
              <a:xfrm>
                <a:off x="1347762" y="3280047"/>
                <a:ext cx="281778" cy="281854"/>
                <a:chOff x="3018024" y="1820862"/>
                <a:chExt cx="685613" cy="685800"/>
              </a:xfrm>
            </p:grpSpPr>
            <p:sp>
              <p:nvSpPr>
                <p:cNvPr id="221"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222"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223"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224"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ysClr val="window" lastClr="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grpSp>
      </p:grpSp>
      <p:grpSp>
        <p:nvGrpSpPr>
          <p:cNvPr id="228" name="Group 227"/>
          <p:cNvGrpSpPr/>
          <p:nvPr/>
        </p:nvGrpSpPr>
        <p:grpSpPr>
          <a:xfrm>
            <a:off x="7684190" y="2652048"/>
            <a:ext cx="1568743" cy="1568743"/>
            <a:chOff x="7853141" y="2704730"/>
            <a:chExt cx="1600200" cy="1600200"/>
          </a:xfrm>
        </p:grpSpPr>
        <p:sp>
          <p:nvSpPr>
            <p:cNvPr id="229" name="Rectangle 228"/>
            <p:cNvSpPr/>
            <p:nvPr/>
          </p:nvSpPr>
          <p:spPr>
            <a:xfrm>
              <a:off x="7853141"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dirty="0">
                <a:solidFill>
                  <a:prstClr val="white"/>
                </a:solidFill>
                <a:latin typeface="Segoe UI"/>
              </a:endParaRPr>
            </a:p>
          </p:txBody>
        </p:sp>
        <p:grpSp>
          <p:nvGrpSpPr>
            <p:cNvPr id="230" name="Group 229"/>
            <p:cNvGrpSpPr/>
            <p:nvPr/>
          </p:nvGrpSpPr>
          <p:grpSpPr>
            <a:xfrm>
              <a:off x="8081509" y="2976930"/>
              <a:ext cx="1143464" cy="1055801"/>
              <a:chOff x="8081509" y="2976930"/>
              <a:chExt cx="1143464" cy="1055801"/>
            </a:xfrm>
          </p:grpSpPr>
          <p:grpSp>
            <p:nvGrpSpPr>
              <p:cNvPr id="231" name="Group 230"/>
              <p:cNvGrpSpPr/>
              <p:nvPr/>
            </p:nvGrpSpPr>
            <p:grpSpPr>
              <a:xfrm>
                <a:off x="8081509" y="2976930"/>
                <a:ext cx="1143464" cy="1055801"/>
                <a:chOff x="5587334" y="5524242"/>
                <a:chExt cx="528992" cy="488437"/>
              </a:xfrm>
            </p:grpSpPr>
            <p:sp>
              <p:nvSpPr>
                <p:cNvPr id="23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23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prstClr val="black"/>
                    </a:solidFill>
                  </a:endParaRPr>
                </a:p>
              </p:txBody>
            </p:sp>
            <p:sp>
              <p:nvSpPr>
                <p:cNvPr id="23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prstClr val="black"/>
                    </a:solidFill>
                  </a:endParaRPr>
                </a:p>
              </p:txBody>
            </p:sp>
          </p:grpSp>
          <p:sp>
            <p:nvSpPr>
              <p:cNvPr id="232" name="Isosceles Triangle 231"/>
              <p:cNvSpPr/>
              <p:nvPr/>
            </p:nvSpPr>
            <p:spPr>
              <a:xfrm rot="5400000">
                <a:off x="8634444" y="3305527"/>
                <a:ext cx="292478" cy="252138"/>
              </a:xfrm>
              <a:prstGeom prst="triangle">
                <a:avLst/>
              </a:prstGeom>
              <a:solidFill>
                <a:srgbClr val="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grpSp>
    </p:spTree>
    <p:extLst>
      <p:ext uri="{BB962C8B-B14F-4D97-AF65-F5344CB8AC3E}">
        <p14:creationId xmlns:p14="http://schemas.microsoft.com/office/powerpoint/2010/main" val="222359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2">
                    <a:lumMod val="60000"/>
                    <a:lumOff val="40000"/>
                  </a:schemeClr>
                </a:solidFill>
              </a:rPr>
              <a:t>References</a:t>
            </a:r>
          </a:p>
        </p:txBody>
      </p:sp>
      <p:sp>
        <p:nvSpPr>
          <p:cNvPr id="6" name="Text Placeholder 5"/>
          <p:cNvSpPr>
            <a:spLocks noGrp="1"/>
          </p:cNvSpPr>
          <p:nvPr>
            <p:ph type="body" sz="quarter" idx="11"/>
          </p:nvPr>
        </p:nvSpPr>
        <p:spPr>
          <a:xfrm>
            <a:off x="536160" y="1213149"/>
            <a:ext cx="11655840" cy="2157646"/>
          </a:xfrm>
        </p:spPr>
        <p:txBody>
          <a:bodyPr/>
          <a:lstStyle/>
          <a:p>
            <a:r>
              <a:rPr lang="en-US" sz="1961" dirty="0">
                <a:hlinkClick r:id="rId3"/>
              </a:rPr>
              <a:t>https://msdn.microsoft.com/en-us/skype/websdk/skypewebsdk</a:t>
            </a:r>
            <a:r>
              <a:rPr lang="en-US" sz="1961" dirty="0"/>
              <a:t> </a:t>
            </a:r>
          </a:p>
          <a:p>
            <a:r>
              <a:rPr lang="en-US" sz="1961" dirty="0">
                <a:hlinkClick r:id="rId4"/>
              </a:rPr>
              <a:t>https://msdn.microsoft.com/en-us/skype/appsdk/skypeappsdk</a:t>
            </a:r>
            <a:r>
              <a:rPr lang="en-US" sz="1961" dirty="0"/>
              <a:t> </a:t>
            </a:r>
          </a:p>
          <a:p>
            <a:r>
              <a:rPr lang="en-US" sz="1961" dirty="0">
                <a:hlinkClick r:id="rId5"/>
              </a:rPr>
              <a:t>http://developer.skype.com</a:t>
            </a:r>
            <a:r>
              <a:rPr lang="en-US" sz="1961" dirty="0"/>
              <a:t> </a:t>
            </a:r>
          </a:p>
          <a:p>
            <a:endParaRPr lang="en-US" sz="1961" dirty="0"/>
          </a:p>
          <a:p>
            <a:r>
              <a:rPr lang="en-US" sz="1961" dirty="0">
                <a:hlinkClick r:id="rId6"/>
              </a:rPr>
              <a:t>A Technical Deep Dive into Building Web Apps with the Skype Web SDK</a:t>
            </a:r>
            <a:r>
              <a:rPr lang="en-US" sz="1961" dirty="0"/>
              <a:t> (Ignite 2015)</a:t>
            </a:r>
          </a:p>
          <a:p>
            <a:r>
              <a:rPr lang="en-US" sz="1961" dirty="0">
                <a:hlinkClick r:id="rId7"/>
              </a:rPr>
              <a:t>Engage and Win Users with Your Apps Through Intelligent Conversations</a:t>
            </a:r>
            <a:r>
              <a:rPr lang="en-US" sz="1961" dirty="0"/>
              <a:t> (Build 2016)</a:t>
            </a:r>
          </a:p>
        </p:txBody>
      </p:sp>
      <p:sp>
        <p:nvSpPr>
          <p:cNvPr id="4" name="Title 4"/>
          <p:cNvSpPr txBox="1">
            <a:spLocks/>
          </p:cNvSpPr>
          <p:nvPr/>
        </p:nvSpPr>
        <p:spPr>
          <a:xfrm>
            <a:off x="269241" y="3431489"/>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tx2">
                    <a:lumMod val="60000"/>
                    <a:lumOff val="40000"/>
                  </a:schemeClr>
                </a:solidFill>
              </a:rPr>
              <a:t>Relation Sessions</a:t>
            </a:r>
          </a:p>
        </p:txBody>
      </p:sp>
      <p:sp>
        <p:nvSpPr>
          <p:cNvPr id="7" name="Text Placeholder 5"/>
          <p:cNvSpPr>
            <a:spLocks noGrp="1"/>
          </p:cNvSpPr>
          <p:nvPr>
            <p:ph type="body" sz="quarter" idx="4294967295"/>
          </p:nvPr>
        </p:nvSpPr>
        <p:spPr>
          <a:xfrm>
            <a:off x="1" y="4331026"/>
            <a:ext cx="11655840" cy="1991393"/>
          </a:xfrm>
        </p:spPr>
        <p:txBody>
          <a:bodyPr/>
          <a:lstStyle/>
          <a:p>
            <a:pPr lvl="1"/>
            <a:r>
              <a:rPr lang="en-US" sz="1961" dirty="0">
                <a:latin typeface="+mj-lt"/>
              </a:rPr>
              <a:t>Drive real-world success with Skype for Business platform solutions 	</a:t>
            </a:r>
            <a:r>
              <a:rPr lang="en-US" sz="1961" dirty="0">
                <a:latin typeface="+mj-lt"/>
                <a:hlinkClick r:id="rId8"/>
              </a:rPr>
              <a:t>https://myignite.microsoft.com/sessions/2631</a:t>
            </a:r>
            <a:endParaRPr lang="en-US" sz="1961" dirty="0">
              <a:latin typeface="+mj-lt"/>
            </a:endParaRPr>
          </a:p>
          <a:p>
            <a:pPr lvl="1"/>
            <a:r>
              <a:rPr lang="en-US" sz="1961" dirty="0">
                <a:latin typeface="+mj-lt"/>
              </a:rPr>
              <a:t>Dive deep on the new Trusted Application API for Skype for Business Online 	</a:t>
            </a:r>
            <a:r>
              <a:rPr lang="en-US" sz="1961" dirty="0">
                <a:latin typeface="+mj-lt"/>
                <a:hlinkClick r:id="rId9"/>
              </a:rPr>
              <a:t>https://myignite.microsoft.com/sessions/2629</a:t>
            </a:r>
            <a:endParaRPr lang="en-US" sz="1961" dirty="0">
              <a:latin typeface="+mj-lt"/>
            </a:endParaRPr>
          </a:p>
          <a:p>
            <a:pPr lvl="1"/>
            <a:r>
              <a:rPr lang="en-US" sz="1961" dirty="0">
                <a:latin typeface="+mj-lt"/>
              </a:rPr>
              <a:t>Build native cloud apps for Skype for Business: Skype Developer platform overview </a:t>
            </a:r>
          </a:p>
          <a:p>
            <a:pPr lvl="2"/>
            <a:r>
              <a:rPr lang="en-US" dirty="0">
                <a:latin typeface="+mj-lt"/>
                <a:hlinkClick r:id="rId10"/>
              </a:rPr>
              <a:t>https://myignite.microsoft.com/sessions/2630</a:t>
            </a:r>
            <a:r>
              <a:rPr lang="en-US" dirty="0">
                <a:latin typeface="+mj-lt"/>
              </a:rPr>
              <a:t> </a:t>
            </a:r>
            <a:endParaRPr lang="en-US" sz="3921" dirty="0">
              <a:latin typeface="+mj-lt"/>
            </a:endParaRPr>
          </a:p>
        </p:txBody>
      </p:sp>
    </p:spTree>
    <p:extLst>
      <p:ext uri="{BB962C8B-B14F-4D97-AF65-F5344CB8AC3E}">
        <p14:creationId xmlns:p14="http://schemas.microsoft.com/office/powerpoint/2010/main" val="61631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257897"/>
          </a:xfrm>
        </p:spPr>
        <p:txBody>
          <a:bodyPr/>
          <a:lstStyle/>
          <a:p>
            <a:r>
              <a:rPr lang="en-US" dirty="0">
                <a:hlinkClick r:id=""/>
              </a:rPr>
              <a:t>https://graph.microsoft.io</a:t>
            </a:r>
          </a:p>
          <a:p>
            <a:r>
              <a:rPr lang="en-US" dirty="0">
                <a:hlinkClick r:id=""/>
              </a:rPr>
              <a:t>https://github.com/OneDrive</a:t>
            </a:r>
            <a:endParaRPr lang="en-US" dirty="0"/>
          </a:p>
          <a:p>
            <a:r>
              <a:rPr lang="en-US" dirty="0">
                <a:hlinkClick r:id="rId2"/>
              </a:rPr>
              <a:t>https://dev.onedrive.com</a:t>
            </a:r>
            <a:endParaRPr lang="en-US" dirty="0"/>
          </a:p>
          <a:p>
            <a:r>
              <a:rPr lang="en-US" dirty="0">
                <a:hlinkClick r:id="rId3"/>
              </a:rPr>
              <a:t>https://github.com/MicrosoftGraph</a:t>
            </a:r>
            <a:endParaRPr lang="en-US" dirty="0"/>
          </a:p>
          <a:p>
            <a:r>
              <a:rPr lang="en-US" dirty="0">
                <a:hlinkClick r:id="rId4"/>
              </a:rPr>
              <a:t>https://onedrive.uservoice.com</a:t>
            </a:r>
            <a:endParaRPr lang="en-US" dirty="0"/>
          </a:p>
          <a:p>
            <a:r>
              <a:rPr lang="en-US" dirty="0">
                <a:hlinkClick r:id="rId5"/>
              </a:rPr>
              <a:t>http://stackoverflow.com/questions/tagged/onedrive</a:t>
            </a:r>
            <a:endParaRPr lang="en-US" dirty="0"/>
          </a:p>
          <a:p>
            <a:endParaRPr lang="en-US" dirty="0"/>
          </a:p>
        </p:txBody>
      </p:sp>
      <p:sp>
        <p:nvSpPr>
          <p:cNvPr id="3" name="Title 2"/>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7721036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6021330" y="1649522"/>
            <a:ext cx="6164547" cy="5250954"/>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924"/>
            <a:endParaRPr lang="en-US" sz="1999" kern="0" dirty="0">
              <a:gradFill>
                <a:gsLst>
                  <a:gs pos="0">
                    <a:srgbClr val="FFFFFF"/>
                  </a:gs>
                  <a:gs pos="100000">
                    <a:srgbClr val="FFFFFF"/>
                  </a:gs>
                </a:gsLst>
                <a:lin ang="5400000" scaled="0"/>
              </a:gradFill>
            </a:endParaRPr>
          </a:p>
        </p:txBody>
      </p:sp>
      <p:sp>
        <p:nvSpPr>
          <p:cNvPr id="22" name="Rectangle 21"/>
          <p:cNvSpPr/>
          <p:nvPr/>
        </p:nvSpPr>
        <p:spPr bwMode="auto">
          <a:xfrm>
            <a:off x="5215" y="1649522"/>
            <a:ext cx="6164547" cy="525095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924"/>
            <a:endParaRPr lang="en-US" sz="1999" kern="0" dirty="0">
              <a:gradFill>
                <a:gsLst>
                  <a:gs pos="0">
                    <a:srgbClr val="FFFFFF"/>
                  </a:gs>
                  <a:gs pos="100000">
                    <a:srgbClr val="FFFFFF"/>
                  </a:gs>
                </a:gsLst>
                <a:lin ang="5400000" scaled="0"/>
              </a:gradFill>
            </a:endParaRPr>
          </a:p>
        </p:txBody>
      </p:sp>
      <p:sp>
        <p:nvSpPr>
          <p:cNvPr id="5" name="Title 4"/>
          <p:cNvSpPr>
            <a:spLocks noGrp="1"/>
          </p:cNvSpPr>
          <p:nvPr>
            <p:ph type="title"/>
          </p:nvPr>
        </p:nvSpPr>
        <p:spPr>
          <a:xfrm>
            <a:off x="271584" y="291221"/>
            <a:ext cx="12022195" cy="824739"/>
          </a:xfrm>
        </p:spPr>
        <p:txBody>
          <a:bodyPr/>
          <a:lstStyle/>
          <a:p>
            <a:r>
              <a:rPr lang="en-US" dirty="0"/>
              <a:t>Dev-test in the cloud: drivers and concerns </a:t>
            </a:r>
          </a:p>
        </p:txBody>
      </p:sp>
      <p:pic>
        <p:nvPicPr>
          <p:cNvPr id="23" name="Picture 22"/>
          <p:cNvPicPr>
            <a:picLocks noChangeAspect="1"/>
          </p:cNvPicPr>
          <p:nvPr/>
        </p:nvPicPr>
        <p:blipFill rotWithShape="1">
          <a:blip r:embed="rId3">
            <a:alphaModFix amt="23000"/>
            <a:extLst>
              <a:ext uri="{BEBA8EAE-BF5A-486C-A8C5-ECC9F3942E4B}">
                <a14:imgProps xmlns:a14="http://schemas.microsoft.com/office/drawing/2010/main">
                  <a14:imgLayer r:embed="rId4">
                    <a14:imgEffect>
                      <a14:brightnessContrast bright="-99000"/>
                    </a14:imgEffect>
                  </a14:imgLayer>
                </a14:imgProps>
              </a:ext>
              <a:ext uri="{28A0092B-C50C-407E-A947-70E740481C1C}">
                <a14:useLocalDpi xmlns:a14="http://schemas.microsoft.com/office/drawing/2010/main" val="0"/>
              </a:ext>
            </a:extLst>
          </a:blip>
          <a:srcRect l="1738" t="1887" r="3251" b="36953"/>
          <a:stretch/>
        </p:blipFill>
        <p:spPr>
          <a:xfrm>
            <a:off x="-27105" y="1649518"/>
            <a:ext cx="12224774" cy="5250955"/>
          </a:xfrm>
          <a:prstGeom prst="rect">
            <a:avLst/>
          </a:prstGeom>
        </p:spPr>
      </p:pic>
      <p:sp>
        <p:nvSpPr>
          <p:cNvPr id="26" name="TextBox 25"/>
          <p:cNvSpPr txBox="1"/>
          <p:nvPr/>
        </p:nvSpPr>
        <p:spPr>
          <a:xfrm>
            <a:off x="5216" y="1913851"/>
            <a:ext cx="6164546" cy="746464"/>
          </a:xfrm>
          <a:prstGeom prst="rect">
            <a:avLst/>
          </a:prstGeom>
          <a:noFill/>
        </p:spPr>
        <p:txBody>
          <a:bodyPr wrap="square" lIns="182781" tIns="146225" rIns="182781" bIns="146225" rtlCol="0">
            <a:spAutoFit/>
          </a:bodyPr>
          <a:lstStyle/>
          <a:p>
            <a:pPr algn="ctr" defTabSz="896030">
              <a:lnSpc>
                <a:spcPct val="90000"/>
              </a:lnSpc>
              <a:spcAft>
                <a:spcPts val="600"/>
              </a:spcAft>
            </a:pPr>
            <a:r>
              <a:rPr lang="en-US" sz="3199" kern="0" dirty="0">
                <a:solidFill>
                  <a:schemeClr val="bg1"/>
                </a:solidFill>
                <a:latin typeface="+mj-lt"/>
              </a:rPr>
              <a:t>Drivers</a:t>
            </a:r>
          </a:p>
        </p:txBody>
      </p:sp>
      <p:sp>
        <p:nvSpPr>
          <p:cNvPr id="28" name="TextBox 27"/>
          <p:cNvSpPr txBox="1"/>
          <p:nvPr/>
        </p:nvSpPr>
        <p:spPr>
          <a:xfrm>
            <a:off x="6169763" y="1913851"/>
            <a:ext cx="6016113" cy="747161"/>
          </a:xfrm>
          <a:prstGeom prst="rect">
            <a:avLst/>
          </a:prstGeom>
          <a:noFill/>
        </p:spPr>
        <p:txBody>
          <a:bodyPr wrap="square" lIns="182781" tIns="146225" rIns="182781" bIns="146225" rtlCol="0">
            <a:spAutoFit/>
          </a:bodyPr>
          <a:lstStyle/>
          <a:p>
            <a:pPr algn="ctr" defTabSz="896030">
              <a:lnSpc>
                <a:spcPct val="90000"/>
              </a:lnSpc>
              <a:spcAft>
                <a:spcPts val="600"/>
              </a:spcAft>
            </a:pPr>
            <a:r>
              <a:rPr lang="en-US" sz="3199" kern="0" dirty="0">
                <a:solidFill>
                  <a:schemeClr val="bg1"/>
                </a:solidFill>
                <a:latin typeface="+mj-lt"/>
              </a:rPr>
              <a:t>Concerns</a:t>
            </a:r>
          </a:p>
        </p:txBody>
      </p:sp>
      <p:sp>
        <p:nvSpPr>
          <p:cNvPr id="8" name="TextBox 7"/>
          <p:cNvSpPr txBox="1"/>
          <p:nvPr/>
        </p:nvSpPr>
        <p:spPr>
          <a:xfrm>
            <a:off x="1988287" y="5722871"/>
            <a:ext cx="2152389" cy="599834"/>
          </a:xfrm>
          <a:prstGeom prst="rect">
            <a:avLst/>
          </a:prstGeom>
          <a:noFill/>
        </p:spPr>
        <p:txBody>
          <a:bodyPr wrap="square" lIns="182781" tIns="146225" rIns="182781" bIns="146225" rtlCol="0">
            <a:spAutoFit/>
          </a:bodyPr>
          <a:lstStyle/>
          <a:p>
            <a:pPr algn="ctr" defTabSz="896030">
              <a:lnSpc>
                <a:spcPct val="90000"/>
              </a:lnSpc>
              <a:spcAft>
                <a:spcPts val="600"/>
              </a:spcAft>
            </a:pPr>
            <a:r>
              <a:rPr lang="en-US" sz="2156" b="1" kern="0" dirty="0">
                <a:solidFill>
                  <a:schemeClr val="bg1"/>
                </a:solidFill>
              </a:rPr>
              <a:t>Speed</a:t>
            </a:r>
          </a:p>
        </p:txBody>
      </p:sp>
      <p:sp>
        <p:nvSpPr>
          <p:cNvPr id="9" name="TextBox 8"/>
          <p:cNvSpPr txBox="1"/>
          <p:nvPr/>
        </p:nvSpPr>
        <p:spPr>
          <a:xfrm>
            <a:off x="2173554" y="4196647"/>
            <a:ext cx="1781855" cy="599834"/>
          </a:xfrm>
          <a:prstGeom prst="rect">
            <a:avLst/>
          </a:prstGeom>
          <a:noFill/>
        </p:spPr>
        <p:txBody>
          <a:bodyPr wrap="square" lIns="182781" tIns="146225" rIns="182781" bIns="146225" rtlCol="0">
            <a:spAutoFit/>
          </a:bodyPr>
          <a:lstStyle/>
          <a:p>
            <a:pPr algn="ctr" defTabSz="896030">
              <a:lnSpc>
                <a:spcPct val="90000"/>
              </a:lnSpc>
              <a:spcAft>
                <a:spcPts val="600"/>
              </a:spcAft>
            </a:pPr>
            <a:r>
              <a:rPr lang="en-US" sz="2156" b="1" kern="0" dirty="0">
                <a:solidFill>
                  <a:schemeClr val="bg1"/>
                </a:solidFill>
              </a:rPr>
              <a:t>Economics</a:t>
            </a:r>
          </a:p>
        </p:txBody>
      </p:sp>
      <p:sp>
        <p:nvSpPr>
          <p:cNvPr id="10" name="TextBox 9"/>
          <p:cNvSpPr txBox="1"/>
          <p:nvPr/>
        </p:nvSpPr>
        <p:spPr>
          <a:xfrm>
            <a:off x="2502648" y="4965402"/>
            <a:ext cx="1123666" cy="599834"/>
          </a:xfrm>
          <a:prstGeom prst="rect">
            <a:avLst/>
          </a:prstGeom>
          <a:noFill/>
        </p:spPr>
        <p:txBody>
          <a:bodyPr wrap="square" lIns="182781" tIns="146225" rIns="182781" bIns="146225" rtlCol="0">
            <a:spAutoFit/>
          </a:bodyPr>
          <a:lstStyle/>
          <a:p>
            <a:pPr algn="ctr" defTabSz="896030">
              <a:lnSpc>
                <a:spcPct val="90000"/>
              </a:lnSpc>
              <a:spcAft>
                <a:spcPts val="600"/>
              </a:spcAft>
            </a:pPr>
            <a:r>
              <a:rPr lang="en-US" sz="2156" b="1" kern="0" dirty="0">
                <a:solidFill>
                  <a:schemeClr val="bg1"/>
                </a:solidFill>
              </a:rPr>
              <a:t>Scale</a:t>
            </a:r>
          </a:p>
        </p:txBody>
      </p:sp>
      <p:sp>
        <p:nvSpPr>
          <p:cNvPr id="20" name="Text Placeholder 2"/>
          <p:cNvSpPr>
            <a:spLocks noGrp="1"/>
          </p:cNvSpPr>
          <p:nvPr>
            <p:ph type="body" sz="quarter" idx="10"/>
          </p:nvPr>
        </p:nvSpPr>
        <p:spPr>
          <a:xfrm>
            <a:off x="2396107" y="3391852"/>
            <a:ext cx="1336748" cy="483274"/>
          </a:xfrm>
        </p:spPr>
        <p:txBody>
          <a:bodyPr/>
          <a:lstStyle/>
          <a:p>
            <a:pPr marL="0" indent="0" algn="ctr">
              <a:buClr>
                <a:schemeClr val="bg1"/>
              </a:buClr>
              <a:buNone/>
            </a:pPr>
            <a:r>
              <a:rPr lang="en-US" sz="2156" b="1" dirty="0">
                <a:solidFill>
                  <a:schemeClr val="bg1"/>
                </a:solidFill>
                <a:latin typeface="+mn-lt"/>
              </a:rPr>
              <a:t>Agility</a:t>
            </a:r>
          </a:p>
        </p:txBody>
      </p:sp>
      <p:sp>
        <p:nvSpPr>
          <p:cNvPr id="24" name="TextBox 23"/>
          <p:cNvSpPr txBox="1"/>
          <p:nvPr/>
        </p:nvSpPr>
        <p:spPr>
          <a:xfrm>
            <a:off x="8155993" y="5722871"/>
            <a:ext cx="2152389" cy="599834"/>
          </a:xfrm>
          <a:prstGeom prst="rect">
            <a:avLst/>
          </a:prstGeom>
          <a:noFill/>
        </p:spPr>
        <p:txBody>
          <a:bodyPr wrap="square" lIns="182781" tIns="146225" rIns="182781" bIns="146225" rtlCol="0">
            <a:spAutoFit/>
          </a:bodyPr>
          <a:lstStyle/>
          <a:p>
            <a:pPr algn="ctr" defTabSz="896030">
              <a:lnSpc>
                <a:spcPct val="90000"/>
              </a:lnSpc>
              <a:spcAft>
                <a:spcPts val="600"/>
              </a:spcAft>
            </a:pPr>
            <a:r>
              <a:rPr lang="en-US" sz="2156" b="1" kern="0" dirty="0">
                <a:solidFill>
                  <a:schemeClr val="bg1"/>
                </a:solidFill>
              </a:rPr>
              <a:t>Performance</a:t>
            </a:r>
          </a:p>
        </p:txBody>
      </p:sp>
      <p:sp>
        <p:nvSpPr>
          <p:cNvPr id="25" name="TextBox 24"/>
          <p:cNvSpPr txBox="1"/>
          <p:nvPr/>
        </p:nvSpPr>
        <p:spPr>
          <a:xfrm>
            <a:off x="8059095" y="4196647"/>
            <a:ext cx="2346185" cy="599834"/>
          </a:xfrm>
          <a:prstGeom prst="rect">
            <a:avLst/>
          </a:prstGeom>
          <a:noFill/>
        </p:spPr>
        <p:txBody>
          <a:bodyPr wrap="square" lIns="182781" tIns="146225" rIns="182781" bIns="146225" rtlCol="0">
            <a:spAutoFit/>
          </a:bodyPr>
          <a:lstStyle/>
          <a:p>
            <a:pPr algn="ctr" defTabSz="896030">
              <a:lnSpc>
                <a:spcPct val="90000"/>
              </a:lnSpc>
              <a:spcAft>
                <a:spcPts val="600"/>
              </a:spcAft>
            </a:pPr>
            <a:r>
              <a:rPr lang="en-US" sz="2156" b="1" kern="0" dirty="0">
                <a:solidFill>
                  <a:schemeClr val="bg1"/>
                </a:solidFill>
              </a:rPr>
              <a:t>Security</a:t>
            </a:r>
          </a:p>
        </p:txBody>
      </p:sp>
      <p:sp>
        <p:nvSpPr>
          <p:cNvPr id="27" name="TextBox 26"/>
          <p:cNvSpPr txBox="1"/>
          <p:nvPr/>
        </p:nvSpPr>
        <p:spPr>
          <a:xfrm>
            <a:off x="8276057" y="4965402"/>
            <a:ext cx="1912259" cy="599834"/>
          </a:xfrm>
          <a:prstGeom prst="rect">
            <a:avLst/>
          </a:prstGeom>
          <a:noFill/>
        </p:spPr>
        <p:txBody>
          <a:bodyPr wrap="square" lIns="182781" tIns="146225" rIns="182781" bIns="146225" rtlCol="0">
            <a:spAutoFit/>
          </a:bodyPr>
          <a:lstStyle/>
          <a:p>
            <a:pPr algn="ctr" defTabSz="896030">
              <a:lnSpc>
                <a:spcPct val="90000"/>
              </a:lnSpc>
              <a:spcAft>
                <a:spcPts val="600"/>
              </a:spcAft>
            </a:pPr>
            <a:r>
              <a:rPr lang="en-US" sz="2156" b="1" kern="0" dirty="0">
                <a:solidFill>
                  <a:schemeClr val="bg1"/>
                </a:solidFill>
              </a:rPr>
              <a:t>Compliance</a:t>
            </a:r>
          </a:p>
        </p:txBody>
      </p:sp>
      <p:sp>
        <p:nvSpPr>
          <p:cNvPr id="31" name="Text Placeholder 2"/>
          <p:cNvSpPr>
            <a:spLocks noGrp="1"/>
          </p:cNvSpPr>
          <p:nvPr>
            <p:ph type="body" sz="quarter" idx="10"/>
          </p:nvPr>
        </p:nvSpPr>
        <p:spPr>
          <a:xfrm>
            <a:off x="8250825" y="3391852"/>
            <a:ext cx="1962723" cy="483274"/>
          </a:xfrm>
        </p:spPr>
        <p:txBody>
          <a:bodyPr/>
          <a:lstStyle/>
          <a:p>
            <a:pPr marL="0" indent="0" algn="ctr">
              <a:buClr>
                <a:schemeClr val="bg1"/>
              </a:buClr>
              <a:buNone/>
            </a:pPr>
            <a:r>
              <a:rPr lang="en-US" sz="2156" b="1" dirty="0">
                <a:solidFill>
                  <a:schemeClr val="bg1"/>
                </a:solidFill>
                <a:latin typeface="+mn-lt"/>
              </a:rPr>
              <a:t>Integration</a:t>
            </a:r>
          </a:p>
        </p:txBody>
      </p:sp>
      <p:grpSp>
        <p:nvGrpSpPr>
          <p:cNvPr id="3" name="Group 2"/>
          <p:cNvGrpSpPr/>
          <p:nvPr/>
        </p:nvGrpSpPr>
        <p:grpSpPr>
          <a:xfrm>
            <a:off x="5442736" y="1649520"/>
            <a:ext cx="1529918" cy="5250953"/>
            <a:chOff x="5551605" y="1681369"/>
            <a:chExt cx="1561224" cy="5358401"/>
          </a:xfrm>
        </p:grpSpPr>
        <p:sp>
          <p:nvSpPr>
            <p:cNvPr id="2" name="Rectangle 1"/>
            <p:cNvSpPr/>
            <p:nvPr/>
          </p:nvSpPr>
          <p:spPr bwMode="auto">
            <a:xfrm>
              <a:off x="5567829" y="1681369"/>
              <a:ext cx="1478332" cy="5358401"/>
            </a:xfrm>
            <a:prstGeom prst="rect">
              <a:avLst/>
            </a:prstGeom>
            <a:solidFill>
              <a:schemeClr val="bg1">
                <a:lumMod val="85000"/>
                <a:alpha val="1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1960" b="1" kern="0" dirty="0">
                <a:solidFill>
                  <a:schemeClr val="bg1"/>
                </a:solidFill>
                <a:latin typeface="+mj-lt"/>
                <a:ea typeface="Segoe UI" pitchFamily="34" charset="0"/>
                <a:cs typeface="Segoe UI" pitchFamily="34" charset="0"/>
              </a:endParaRPr>
            </a:p>
          </p:txBody>
        </p:sp>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1833" y="3540186"/>
              <a:ext cx="1324114" cy="1480862"/>
            </a:xfrm>
            <a:prstGeom prst="rect">
              <a:avLst/>
            </a:prstGeom>
          </p:spPr>
        </p:pic>
        <p:sp>
          <p:nvSpPr>
            <p:cNvPr id="30" name="TextBox 29"/>
            <p:cNvSpPr txBox="1"/>
            <p:nvPr/>
          </p:nvSpPr>
          <p:spPr>
            <a:xfrm>
              <a:off x="5551605" y="4639712"/>
              <a:ext cx="1561224" cy="612108"/>
            </a:xfrm>
            <a:prstGeom prst="rect">
              <a:avLst/>
            </a:prstGeom>
            <a:noFill/>
          </p:spPr>
          <p:txBody>
            <a:bodyPr wrap="square" lIns="182781" tIns="146225" rIns="182781" bIns="146225" rtlCol="0">
              <a:spAutoFit/>
            </a:bodyPr>
            <a:lstStyle/>
            <a:p>
              <a:pPr algn="ctr" defTabSz="896030">
                <a:lnSpc>
                  <a:spcPct val="90000"/>
                </a:lnSpc>
                <a:spcAft>
                  <a:spcPts val="600"/>
                </a:spcAft>
              </a:pPr>
              <a:r>
                <a:rPr lang="en-US" sz="2156" kern="0" dirty="0">
                  <a:solidFill>
                    <a:schemeClr val="bg1"/>
                  </a:solidFill>
                  <a:latin typeface="+mj-lt"/>
                </a:rPr>
                <a:t>IT admin</a:t>
              </a:r>
            </a:p>
          </p:txBody>
        </p:sp>
      </p:grpSp>
    </p:spTree>
    <p:extLst>
      <p:ext uri="{BB962C8B-B14F-4D97-AF65-F5344CB8AC3E}">
        <p14:creationId xmlns:p14="http://schemas.microsoft.com/office/powerpoint/2010/main" val="717703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0-#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 calcmode="lin" valueType="num">
                                      <p:cBhvr additive="base">
                                        <p:cTn id="15"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0">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0-#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 presetClass="entr" presetSubtype="2"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1+#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31">
                                            <p:txEl>
                                              <p:pRg st="0" end="0"/>
                                            </p:txEl>
                                          </p:spTgt>
                                        </p:tgtEl>
                                        <p:attrNameLst>
                                          <p:attrName>style.visibility</p:attrName>
                                        </p:attrNameLst>
                                      </p:cBhvr>
                                      <p:to>
                                        <p:strVal val="visible"/>
                                      </p:to>
                                    </p:set>
                                    <p:anim calcmode="lin" valueType="num">
                                      <p:cBhvr additive="base">
                                        <p:cTn id="36"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31">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1+#ppt_w/2"/>
                                          </p:val>
                                        </p:tav>
                                        <p:tav tm="100000">
                                          <p:val>
                                            <p:strVal val="#ppt_x"/>
                                          </p:val>
                                        </p:tav>
                                      </p:tavLst>
                                    </p:anim>
                                    <p:anim calcmode="lin" valueType="num">
                                      <p:cBhvr additive="base">
                                        <p:cTn id="41" dur="500" fill="hold"/>
                                        <p:tgtEl>
                                          <p:spTgt spid="25"/>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500" fill="hold"/>
                                        <p:tgtEl>
                                          <p:spTgt spid="27"/>
                                        </p:tgtEl>
                                        <p:attrNameLst>
                                          <p:attrName>ppt_x</p:attrName>
                                        </p:attrNameLst>
                                      </p:cBhvr>
                                      <p:tavLst>
                                        <p:tav tm="0">
                                          <p:val>
                                            <p:strVal val="1+#ppt_w/2"/>
                                          </p:val>
                                        </p:tav>
                                        <p:tav tm="100000">
                                          <p:val>
                                            <p:strVal val="#ppt_x"/>
                                          </p:val>
                                        </p:tav>
                                      </p:tavLst>
                                    </p:anim>
                                    <p:anim calcmode="lin" valueType="num">
                                      <p:cBhvr additive="base">
                                        <p:cTn id="45" dur="500" fill="hold"/>
                                        <p:tgtEl>
                                          <p:spTgt spid="27"/>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1+#ppt_w/2"/>
                                          </p:val>
                                        </p:tav>
                                        <p:tav tm="100000">
                                          <p:val>
                                            <p:strVal val="#ppt_x"/>
                                          </p:val>
                                        </p:tav>
                                      </p:tavLst>
                                    </p:anim>
                                    <p:anim calcmode="lin" valueType="num">
                                      <p:cBhvr additive="base">
                                        <p:cTn id="49"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8" grpId="0"/>
      <p:bldP spid="9" grpId="0"/>
      <p:bldP spid="10" grpId="0"/>
      <p:bldP spid="20" grpId="0" build="p"/>
      <p:bldP spid="24" grpId="0"/>
      <p:bldP spid="25" grpId="0"/>
      <p:bldP spid="27" grpId="0"/>
      <p:bldP spid="3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2454" y="1649520"/>
            <a:ext cx="12187096" cy="5206616"/>
          </a:xfrm>
          <a:prstGeom prst="rect">
            <a:avLst/>
          </a:prstGeom>
          <a:solidFill>
            <a:srgbClr val="002050"/>
          </a:solidFill>
          <a:ln w="22225">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924"/>
            <a:endParaRPr lang="en-US" sz="1999" kern="0" dirty="0">
              <a:gradFill>
                <a:gsLst>
                  <a:gs pos="0">
                    <a:srgbClr val="FFFFFF"/>
                  </a:gs>
                  <a:gs pos="100000">
                    <a:srgbClr val="FFFFFF"/>
                  </a:gs>
                </a:gsLst>
                <a:lin ang="5400000" scaled="0"/>
              </a:gradFill>
            </a:endParaRPr>
          </a:p>
        </p:txBody>
      </p:sp>
      <p:sp>
        <p:nvSpPr>
          <p:cNvPr id="45" name="Rounded Rectangle 44"/>
          <p:cNvSpPr/>
          <p:nvPr/>
        </p:nvSpPr>
        <p:spPr bwMode="auto">
          <a:xfrm>
            <a:off x="3190437" y="2447366"/>
            <a:ext cx="5811454" cy="1184708"/>
          </a:xfrm>
          <a:prstGeom prst="roundRect">
            <a:avLst>
              <a:gd name="adj" fmla="val 0"/>
            </a:avLst>
          </a:prstGeom>
          <a:noFill/>
          <a:ln w="22225" cmpd="sng">
            <a:solidFill>
              <a:srgbClr val="00BCF2"/>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924"/>
            <a:endParaRPr lang="en-US" sz="1999" kern="0" dirty="0">
              <a:ln w="28575">
                <a:solidFill>
                  <a:schemeClr val="tx1"/>
                </a:solidFill>
              </a:ln>
              <a:gradFill>
                <a:gsLst>
                  <a:gs pos="0">
                    <a:srgbClr val="FFFFFF"/>
                  </a:gs>
                  <a:gs pos="100000">
                    <a:srgbClr val="FFFFFF"/>
                  </a:gs>
                </a:gsLst>
                <a:lin ang="5400000" scaled="0"/>
              </a:gradFill>
            </a:endParaRPr>
          </a:p>
        </p:txBody>
      </p:sp>
      <p:sp>
        <p:nvSpPr>
          <p:cNvPr id="2" name="Title 1"/>
          <p:cNvSpPr>
            <a:spLocks noGrp="1"/>
          </p:cNvSpPr>
          <p:nvPr>
            <p:ph type="title"/>
          </p:nvPr>
        </p:nvSpPr>
        <p:spPr>
          <a:xfrm>
            <a:off x="271585" y="291221"/>
            <a:ext cx="11917964" cy="1100527"/>
          </a:xfrm>
        </p:spPr>
        <p:txBody>
          <a:bodyPr/>
          <a:lstStyle/>
          <a:p>
            <a:r>
              <a:rPr lang="de-DE" dirty="0"/>
              <a:t>Challenges of running dev-test on premises</a:t>
            </a:r>
            <a:endParaRPr lang="en-US" dirty="0"/>
          </a:p>
        </p:txBody>
      </p:sp>
      <p:sp>
        <p:nvSpPr>
          <p:cNvPr id="28" name="TextBox 27"/>
          <p:cNvSpPr txBox="1"/>
          <p:nvPr/>
        </p:nvSpPr>
        <p:spPr>
          <a:xfrm>
            <a:off x="4744227" y="1872929"/>
            <a:ext cx="2703546" cy="572154"/>
          </a:xfrm>
          <a:prstGeom prst="rect">
            <a:avLst/>
          </a:prstGeom>
          <a:noFill/>
        </p:spPr>
        <p:txBody>
          <a:bodyPr wrap="square" lIns="182781" tIns="146225" rIns="182781" bIns="146225" rtlCol="0">
            <a:spAutoFit/>
          </a:bodyPr>
          <a:lstStyle/>
          <a:p>
            <a:pPr algn="ctr" defTabSz="896030">
              <a:lnSpc>
                <a:spcPct val="90000"/>
              </a:lnSpc>
              <a:spcAft>
                <a:spcPts val="600"/>
              </a:spcAft>
            </a:pPr>
            <a:r>
              <a:rPr lang="en-US" sz="1999" kern="0" dirty="0">
                <a:solidFill>
                  <a:schemeClr val="bg1"/>
                </a:solidFill>
                <a:latin typeface="+mj-lt"/>
              </a:rPr>
              <a:t>Your datacenter</a:t>
            </a:r>
            <a:endParaRPr lang="en-US" sz="2399" kern="0" dirty="0">
              <a:solidFill>
                <a:schemeClr val="bg1"/>
              </a:solidFill>
              <a:latin typeface="+mj-lt"/>
            </a:endParaRPr>
          </a:p>
        </p:txBody>
      </p:sp>
      <p:sp>
        <p:nvSpPr>
          <p:cNvPr id="29" name="TextBox 28"/>
          <p:cNvSpPr txBox="1"/>
          <p:nvPr/>
        </p:nvSpPr>
        <p:spPr>
          <a:xfrm>
            <a:off x="6139962" y="2636740"/>
            <a:ext cx="2985899" cy="860125"/>
          </a:xfrm>
          <a:prstGeom prst="rect">
            <a:avLst/>
          </a:prstGeom>
          <a:noFill/>
        </p:spPr>
        <p:txBody>
          <a:bodyPr wrap="square" lIns="182781" tIns="146225" rIns="182781" bIns="146225" rtlCol="0">
            <a:spAutoFit/>
          </a:bodyPr>
          <a:lstStyle/>
          <a:p>
            <a:pPr algn="ctr" defTabSz="896030">
              <a:lnSpc>
                <a:spcPct val="90000"/>
              </a:lnSpc>
              <a:spcAft>
                <a:spcPts val="600"/>
              </a:spcAft>
            </a:pPr>
            <a:r>
              <a:rPr lang="en-US" sz="1999" kern="0" dirty="0">
                <a:solidFill>
                  <a:schemeClr val="bg1"/>
                </a:solidFill>
                <a:latin typeface="+mj-lt"/>
              </a:rPr>
              <a:t>VMs in </a:t>
            </a:r>
            <a:r>
              <a:rPr lang="en-US" sz="1999" kern="0" dirty="0" err="1">
                <a:solidFill>
                  <a:schemeClr val="bg1"/>
                </a:solidFill>
                <a:latin typeface="+mj-lt"/>
              </a:rPr>
              <a:t>dev</a:t>
            </a:r>
            <a:r>
              <a:rPr lang="en-US" sz="1999" kern="0" dirty="0">
                <a:solidFill>
                  <a:schemeClr val="bg1"/>
                </a:solidFill>
                <a:latin typeface="+mj-lt"/>
              </a:rPr>
              <a:t>-test </a:t>
            </a:r>
            <a:br>
              <a:rPr lang="en-US" sz="1999" kern="0" dirty="0">
                <a:solidFill>
                  <a:schemeClr val="bg1"/>
                </a:solidFill>
                <a:latin typeface="+mj-lt"/>
              </a:rPr>
            </a:br>
            <a:r>
              <a:rPr lang="en-US" sz="1999" kern="0" dirty="0">
                <a:solidFill>
                  <a:schemeClr val="bg1"/>
                </a:solidFill>
                <a:latin typeface="+mj-lt"/>
              </a:rPr>
              <a:t>environment</a:t>
            </a:r>
          </a:p>
        </p:txBody>
      </p:sp>
      <p:cxnSp>
        <p:nvCxnSpPr>
          <p:cNvPr id="38" name="Straight Arrow Connector 37"/>
          <p:cNvCxnSpPr/>
          <p:nvPr/>
        </p:nvCxnSpPr>
        <p:spPr>
          <a:xfrm>
            <a:off x="9180366" y="2869457"/>
            <a:ext cx="856621" cy="0"/>
          </a:xfrm>
          <a:prstGeom prst="straightConnector1">
            <a:avLst/>
          </a:prstGeom>
          <a:noFill/>
          <a:ln w="53975" cap="rnd" cmpd="sng" algn="ctr">
            <a:solidFill>
              <a:schemeClr val="bg1"/>
            </a:solidFill>
            <a:prstDash val="sysDot"/>
            <a:headEnd type="triangle"/>
            <a:tailEnd type="none"/>
          </a:ln>
          <a:effectLst/>
        </p:spPr>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261" y="2757339"/>
            <a:ext cx="2685755" cy="564762"/>
          </a:xfrm>
          <a:prstGeom prst="rect">
            <a:avLst/>
          </a:prstGeom>
        </p:spPr>
      </p:pic>
      <p:grpSp>
        <p:nvGrpSpPr>
          <p:cNvPr id="3" name="Group 2"/>
          <p:cNvGrpSpPr/>
          <p:nvPr/>
        </p:nvGrpSpPr>
        <p:grpSpPr>
          <a:xfrm>
            <a:off x="196911" y="1432014"/>
            <a:ext cx="2171228" cy="1988754"/>
            <a:chOff x="23213" y="1459412"/>
            <a:chExt cx="2215657" cy="2029449"/>
          </a:xfrm>
        </p:grpSpPr>
        <p:sp>
          <p:nvSpPr>
            <p:cNvPr id="14" name="TextBox 13"/>
            <p:cNvSpPr txBox="1"/>
            <p:nvPr/>
          </p:nvSpPr>
          <p:spPr>
            <a:xfrm>
              <a:off x="388294" y="2567833"/>
              <a:ext cx="1850576" cy="555582"/>
            </a:xfrm>
            <a:prstGeom prst="rect">
              <a:avLst/>
            </a:prstGeom>
            <a:noFill/>
          </p:spPr>
          <p:txBody>
            <a:bodyPr wrap="square" lIns="182781" tIns="146225" rIns="182781" bIns="146225" rtlCol="0">
              <a:spAutoFit/>
            </a:bodyPr>
            <a:lstStyle/>
            <a:p>
              <a:pPr defTabSz="896030">
                <a:lnSpc>
                  <a:spcPct val="90000"/>
                </a:lnSpc>
                <a:spcAft>
                  <a:spcPts val="600"/>
                </a:spcAft>
              </a:pPr>
              <a:r>
                <a:rPr lang="en-US" sz="1764" kern="0" dirty="0">
                  <a:solidFill>
                    <a:schemeClr val="bg1"/>
                  </a:solidFill>
                  <a:latin typeface="+mj-lt"/>
                </a:rPr>
                <a:t>IT admin</a:t>
              </a:r>
            </a:p>
          </p:txBody>
        </p:sp>
        <p:sp>
          <p:nvSpPr>
            <p:cNvPr id="27" name="TextBox 26"/>
            <p:cNvSpPr txBox="1"/>
            <p:nvPr/>
          </p:nvSpPr>
          <p:spPr>
            <a:xfrm>
              <a:off x="23213" y="2993613"/>
              <a:ext cx="2210412" cy="495248"/>
            </a:xfrm>
            <a:prstGeom prst="rect">
              <a:avLst/>
            </a:prstGeom>
            <a:noFill/>
          </p:spPr>
          <p:txBody>
            <a:bodyPr wrap="square" lIns="182781" tIns="146225" rIns="182781" bIns="146225" rtlCol="0">
              <a:spAutoFit/>
            </a:bodyPr>
            <a:lstStyle/>
            <a:p>
              <a:pPr algn="ctr" defTabSz="896030">
                <a:lnSpc>
                  <a:spcPct val="90000"/>
                </a:lnSpc>
                <a:spcAft>
                  <a:spcPts val="600"/>
                </a:spcAft>
              </a:pPr>
              <a:r>
                <a:rPr lang="en-US" sz="1371" b="1" kern="0" dirty="0">
                  <a:solidFill>
                    <a:srgbClr val="00BCF2"/>
                  </a:solidFill>
                </a:rPr>
                <a:t>Provision VMs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228" y="1459412"/>
              <a:ext cx="1324114" cy="1480862"/>
            </a:xfrm>
            <a:prstGeom prst="rect">
              <a:avLst/>
            </a:prstGeom>
          </p:spPr>
        </p:pic>
      </p:grpSp>
      <p:grpSp>
        <p:nvGrpSpPr>
          <p:cNvPr id="8" name="Group 7"/>
          <p:cNvGrpSpPr/>
          <p:nvPr/>
        </p:nvGrpSpPr>
        <p:grpSpPr>
          <a:xfrm>
            <a:off x="9904274" y="1398901"/>
            <a:ext cx="1897426" cy="2021868"/>
            <a:chOff x="10199631" y="1425620"/>
            <a:chExt cx="1936252" cy="2063241"/>
          </a:xfrm>
        </p:grpSpPr>
        <p:sp>
          <p:nvSpPr>
            <p:cNvPr id="15" name="TextBox 14"/>
            <p:cNvSpPr txBox="1"/>
            <p:nvPr/>
          </p:nvSpPr>
          <p:spPr>
            <a:xfrm>
              <a:off x="10267462" y="2567833"/>
              <a:ext cx="1868421" cy="555582"/>
            </a:xfrm>
            <a:prstGeom prst="rect">
              <a:avLst/>
            </a:prstGeom>
            <a:noFill/>
          </p:spPr>
          <p:txBody>
            <a:bodyPr wrap="square" lIns="182781" tIns="146225" rIns="182781" bIns="146225" rtlCol="0">
              <a:spAutoFit/>
            </a:bodyPr>
            <a:lstStyle/>
            <a:p>
              <a:pPr defTabSz="896030">
                <a:lnSpc>
                  <a:spcPct val="90000"/>
                </a:lnSpc>
                <a:spcAft>
                  <a:spcPts val="600"/>
                </a:spcAft>
              </a:pPr>
              <a:r>
                <a:rPr lang="en-US" sz="1764" b="1" kern="0" dirty="0">
                  <a:solidFill>
                    <a:schemeClr val="bg1"/>
                  </a:solidFill>
                  <a:latin typeface="+mj-lt"/>
                </a:rPr>
                <a:t>Developers</a:t>
              </a:r>
            </a:p>
          </p:txBody>
        </p:sp>
        <p:sp>
          <p:nvSpPr>
            <p:cNvPr id="26" name="TextBox 25"/>
            <p:cNvSpPr txBox="1"/>
            <p:nvPr/>
          </p:nvSpPr>
          <p:spPr>
            <a:xfrm>
              <a:off x="10199631" y="2993613"/>
              <a:ext cx="1936252" cy="495248"/>
            </a:xfrm>
            <a:prstGeom prst="rect">
              <a:avLst/>
            </a:prstGeom>
            <a:noFill/>
          </p:spPr>
          <p:txBody>
            <a:bodyPr wrap="square" lIns="182781" tIns="146225" rIns="182781" bIns="146225" rtlCol="0">
              <a:spAutoFit/>
            </a:bodyPr>
            <a:lstStyle/>
            <a:p>
              <a:pPr algn="ctr" defTabSz="896030">
                <a:lnSpc>
                  <a:spcPct val="90000"/>
                </a:lnSpc>
                <a:spcAft>
                  <a:spcPts val="600"/>
                </a:spcAft>
              </a:pPr>
              <a:r>
                <a:rPr lang="en-US" sz="1371" b="1" kern="0" dirty="0">
                  <a:solidFill>
                    <a:srgbClr val="00BCF2"/>
                  </a:solidFill>
                </a:rPr>
                <a:t>Request VMs</a:t>
              </a:r>
            </a:p>
          </p:txBody>
        </p:sp>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b="53268"/>
            <a:stretch/>
          </p:blipFill>
          <p:spPr>
            <a:xfrm>
              <a:off x="10348717" y="1425620"/>
              <a:ext cx="1590500" cy="1185492"/>
            </a:xfrm>
            <a:prstGeom prst="rect">
              <a:avLst/>
            </a:prstGeom>
          </p:spPr>
        </p:pic>
      </p:grpSp>
      <p:grpSp>
        <p:nvGrpSpPr>
          <p:cNvPr id="16" name="Group 15"/>
          <p:cNvGrpSpPr/>
          <p:nvPr/>
        </p:nvGrpSpPr>
        <p:grpSpPr>
          <a:xfrm>
            <a:off x="2454" y="4154584"/>
            <a:ext cx="12187096" cy="2704581"/>
            <a:chOff x="0" y="4237693"/>
            <a:chExt cx="12436475" cy="2759923"/>
          </a:xfrm>
        </p:grpSpPr>
        <p:sp>
          <p:nvSpPr>
            <p:cNvPr id="47" name="Rectangle 46"/>
            <p:cNvSpPr/>
            <p:nvPr/>
          </p:nvSpPr>
          <p:spPr bwMode="auto">
            <a:xfrm>
              <a:off x="0" y="4237693"/>
              <a:ext cx="12436475" cy="275992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924"/>
              <a:endParaRPr lang="en-US" sz="1999" kern="0" dirty="0">
                <a:gradFill>
                  <a:gsLst>
                    <a:gs pos="0">
                      <a:srgbClr val="FFFFFF"/>
                    </a:gs>
                    <a:gs pos="100000">
                      <a:srgbClr val="FFFFFF"/>
                    </a:gs>
                  </a:gsLst>
                  <a:lin ang="5400000" scaled="0"/>
                </a:gradFill>
              </a:endParaRPr>
            </a:p>
          </p:txBody>
        </p:sp>
        <p:sp>
          <p:nvSpPr>
            <p:cNvPr id="31" name="TextBox 30"/>
            <p:cNvSpPr txBox="1"/>
            <p:nvPr/>
          </p:nvSpPr>
          <p:spPr>
            <a:xfrm>
              <a:off x="1217700" y="4483655"/>
              <a:ext cx="1841564" cy="979392"/>
            </a:xfrm>
            <a:prstGeom prst="rect">
              <a:avLst/>
            </a:prstGeom>
            <a:noFill/>
            <a:ln>
              <a:noFill/>
            </a:ln>
          </p:spPr>
          <p:txBody>
            <a:bodyPr wrap="square" lIns="182781" tIns="146225" rIns="182781" bIns="146225" rtlCol="0">
              <a:spAutoFit/>
            </a:bodyPr>
            <a:lstStyle/>
            <a:p>
              <a:pPr defTabSz="896030">
                <a:lnSpc>
                  <a:spcPct val="90000"/>
                </a:lnSpc>
                <a:spcAft>
                  <a:spcPts val="600"/>
                </a:spcAft>
              </a:pPr>
              <a:r>
                <a:rPr lang="de-DE" sz="4703" kern="0" dirty="0">
                  <a:solidFill>
                    <a:srgbClr val="00BCF2"/>
                  </a:solidFill>
                  <a:latin typeface="+mj-lt"/>
                </a:rPr>
                <a:t>65%</a:t>
              </a:r>
              <a:endParaRPr lang="en-US" sz="4703" kern="0" dirty="0" err="1">
                <a:solidFill>
                  <a:srgbClr val="00BCF2"/>
                </a:solidFill>
                <a:latin typeface="+mj-lt"/>
              </a:endParaRPr>
            </a:p>
          </p:txBody>
        </p:sp>
        <p:sp>
          <p:nvSpPr>
            <p:cNvPr id="33" name="TextBox 32"/>
            <p:cNvSpPr txBox="1"/>
            <p:nvPr/>
          </p:nvSpPr>
          <p:spPr>
            <a:xfrm>
              <a:off x="2461167" y="4537651"/>
              <a:ext cx="3702767" cy="852080"/>
            </a:xfrm>
            <a:prstGeom prst="rect">
              <a:avLst/>
            </a:prstGeom>
            <a:noFill/>
            <a:ln>
              <a:noFill/>
            </a:ln>
          </p:spPr>
          <p:txBody>
            <a:bodyPr wrap="square" lIns="182781" tIns="146225" rIns="182781" bIns="146225" rtlCol="0">
              <a:spAutoFit/>
            </a:bodyPr>
            <a:lstStyle/>
            <a:p>
              <a:pPr defTabSz="896030">
                <a:lnSpc>
                  <a:spcPct val="90000"/>
                </a:lnSpc>
                <a:spcAft>
                  <a:spcPts val="600"/>
                </a:spcAft>
              </a:pPr>
              <a:r>
                <a:rPr lang="en-US" sz="1273" b="1" kern="0" dirty="0">
                  <a:solidFill>
                    <a:schemeClr val="bg1"/>
                  </a:solidFill>
                </a:rPr>
                <a:t>of developers say it is too complicated and time-consuming to get development and test resources</a:t>
              </a:r>
            </a:p>
          </p:txBody>
        </p:sp>
        <p:sp>
          <p:nvSpPr>
            <p:cNvPr id="30" name="TextBox 29"/>
            <p:cNvSpPr txBox="1"/>
            <p:nvPr/>
          </p:nvSpPr>
          <p:spPr>
            <a:xfrm>
              <a:off x="2478069" y="5575424"/>
              <a:ext cx="2889282" cy="661335"/>
            </a:xfrm>
            <a:prstGeom prst="rect">
              <a:avLst/>
            </a:prstGeom>
            <a:noFill/>
            <a:ln>
              <a:noFill/>
            </a:ln>
          </p:spPr>
          <p:txBody>
            <a:bodyPr wrap="square" lIns="182781" tIns="146225" rIns="182781" bIns="146225" rtlCol="0">
              <a:spAutoFit/>
            </a:bodyPr>
            <a:lstStyle/>
            <a:p>
              <a:pPr defTabSz="896030">
                <a:lnSpc>
                  <a:spcPct val="90000"/>
                </a:lnSpc>
                <a:spcAft>
                  <a:spcPts val="600"/>
                </a:spcAft>
              </a:pPr>
              <a:r>
                <a:rPr lang="en-US" sz="1273" b="1" kern="0" dirty="0">
                  <a:solidFill>
                    <a:schemeClr val="bg1"/>
                  </a:solidFill>
                </a:rPr>
                <a:t>Average utilization of dedicated </a:t>
              </a:r>
              <a:r>
                <a:rPr lang="en-US" sz="1273" b="1" kern="0" dirty="0" err="1">
                  <a:solidFill>
                    <a:schemeClr val="bg1"/>
                  </a:solidFill>
                </a:rPr>
                <a:t>dev</a:t>
              </a:r>
              <a:r>
                <a:rPr lang="en-US" sz="1273" b="1" kern="0" dirty="0">
                  <a:solidFill>
                    <a:schemeClr val="bg1"/>
                  </a:solidFill>
                </a:rPr>
                <a:t>-test infrastructure</a:t>
              </a:r>
            </a:p>
          </p:txBody>
        </p:sp>
        <p:sp>
          <p:nvSpPr>
            <p:cNvPr id="35" name="TextBox 34"/>
            <p:cNvSpPr txBox="1"/>
            <p:nvPr/>
          </p:nvSpPr>
          <p:spPr>
            <a:xfrm>
              <a:off x="1220452" y="5439400"/>
              <a:ext cx="1841564" cy="979392"/>
            </a:xfrm>
            <a:prstGeom prst="rect">
              <a:avLst/>
            </a:prstGeom>
            <a:noFill/>
            <a:ln>
              <a:noFill/>
            </a:ln>
          </p:spPr>
          <p:txBody>
            <a:bodyPr wrap="square" lIns="182781" tIns="146225" rIns="182781" bIns="146225" rtlCol="0">
              <a:spAutoFit/>
            </a:bodyPr>
            <a:lstStyle/>
            <a:p>
              <a:pPr defTabSz="896030">
                <a:lnSpc>
                  <a:spcPct val="90000"/>
                </a:lnSpc>
                <a:spcAft>
                  <a:spcPts val="600"/>
                </a:spcAft>
              </a:pPr>
              <a:r>
                <a:rPr lang="de-DE" sz="4703" kern="0" dirty="0">
                  <a:solidFill>
                    <a:srgbClr val="00BCF2"/>
                  </a:solidFill>
                  <a:latin typeface="+mj-lt"/>
                </a:rPr>
                <a:t>10%</a:t>
              </a:r>
              <a:endParaRPr lang="en-US" sz="4703" kern="0" dirty="0" err="1">
                <a:solidFill>
                  <a:srgbClr val="00BCF2"/>
                </a:solidFill>
                <a:latin typeface="+mj-lt"/>
              </a:endParaRPr>
            </a:p>
          </p:txBody>
        </p:sp>
        <p:sp>
          <p:nvSpPr>
            <p:cNvPr id="51" name="Rectangle 50"/>
            <p:cNvSpPr/>
            <p:nvPr/>
          </p:nvSpPr>
          <p:spPr>
            <a:xfrm>
              <a:off x="7632803" y="5089484"/>
              <a:ext cx="4749368" cy="1795335"/>
            </a:xfrm>
            <a:prstGeom prst="rect">
              <a:avLst/>
            </a:prstGeom>
          </p:spPr>
          <p:txBody>
            <a:bodyPr wrap="square">
              <a:spAutoFit/>
            </a:bodyPr>
            <a:lstStyle/>
            <a:p>
              <a:pPr marL="179207" indent="-179207" defTabSz="896030">
                <a:lnSpc>
                  <a:spcPct val="80000"/>
                </a:lnSpc>
                <a:spcAft>
                  <a:spcPts val="588"/>
                </a:spcAft>
                <a:buFont typeface="Arial"/>
                <a:buChar char="•"/>
              </a:pPr>
              <a:r>
                <a:rPr lang="en-US" sz="1371" kern="0" dirty="0">
                  <a:solidFill>
                    <a:schemeClr val="bg1"/>
                  </a:solidFill>
                  <a:ea typeface="Segoe UI Light" charset="0"/>
                  <a:cs typeface="Segoe UI Light" charset="0"/>
                </a:rPr>
                <a:t>Compromised agility</a:t>
              </a:r>
            </a:p>
            <a:p>
              <a:pPr marL="179207" indent="-179207" defTabSz="896030">
                <a:lnSpc>
                  <a:spcPct val="80000"/>
                </a:lnSpc>
                <a:spcAft>
                  <a:spcPts val="588"/>
                </a:spcAft>
                <a:buFont typeface="Arial"/>
                <a:buChar char="•"/>
              </a:pPr>
              <a:r>
                <a:rPr lang="en-US" sz="1371" kern="0" dirty="0">
                  <a:solidFill>
                    <a:schemeClr val="bg1"/>
                  </a:solidFill>
                  <a:ea typeface="Segoe UI Light" charset="0"/>
                  <a:cs typeface="Segoe UI Light" charset="0"/>
                </a:rPr>
                <a:t>Limited hardware budget</a:t>
              </a:r>
            </a:p>
            <a:p>
              <a:pPr marL="179207" indent="-179207" defTabSz="896030">
                <a:lnSpc>
                  <a:spcPct val="80000"/>
                </a:lnSpc>
                <a:spcAft>
                  <a:spcPts val="588"/>
                </a:spcAft>
                <a:buFont typeface="Arial"/>
                <a:buChar char="•"/>
              </a:pPr>
              <a:r>
                <a:rPr lang="en-US" sz="1371" kern="0" dirty="0">
                  <a:solidFill>
                    <a:schemeClr val="bg1"/>
                  </a:solidFill>
                  <a:ea typeface="Segoe UI Light" charset="0"/>
                  <a:cs typeface="Segoe UI Light" charset="0"/>
                </a:rPr>
                <a:t>Limited software licensing</a:t>
              </a:r>
            </a:p>
            <a:p>
              <a:pPr marL="179207" indent="-179207" defTabSz="896030">
                <a:lnSpc>
                  <a:spcPct val="80000"/>
                </a:lnSpc>
                <a:spcAft>
                  <a:spcPts val="588"/>
                </a:spcAft>
                <a:buFont typeface="Arial"/>
                <a:buChar char="•"/>
              </a:pPr>
              <a:r>
                <a:rPr lang="en-US" sz="1371" kern="0" dirty="0">
                  <a:solidFill>
                    <a:schemeClr val="bg1"/>
                  </a:solidFill>
                  <a:ea typeface="Segoe UI Light" charset="0"/>
                  <a:cs typeface="Segoe UI Light" charset="0"/>
                </a:rPr>
                <a:t>Resource contention with VMs</a:t>
              </a:r>
            </a:p>
            <a:p>
              <a:pPr marL="179207" indent="-179207" defTabSz="896030">
                <a:lnSpc>
                  <a:spcPct val="80000"/>
                </a:lnSpc>
                <a:spcAft>
                  <a:spcPts val="588"/>
                </a:spcAft>
                <a:buFont typeface="Arial"/>
                <a:buChar char="•"/>
              </a:pPr>
              <a:r>
                <a:rPr lang="en-US" sz="1371" kern="0" dirty="0">
                  <a:solidFill>
                    <a:schemeClr val="bg1"/>
                  </a:solidFill>
                  <a:ea typeface="Segoe UI Light" charset="0"/>
                  <a:cs typeface="Segoe UI Light" charset="0"/>
                </a:rPr>
                <a:t>Realistic scale tests often challenging</a:t>
              </a:r>
            </a:p>
            <a:p>
              <a:pPr marL="179207" indent="-179207" defTabSz="896030">
                <a:lnSpc>
                  <a:spcPct val="80000"/>
                </a:lnSpc>
                <a:spcAft>
                  <a:spcPts val="588"/>
                </a:spcAft>
                <a:buFont typeface="Arial"/>
                <a:buChar char="•"/>
              </a:pPr>
              <a:r>
                <a:rPr lang="en-US" sz="1371" kern="0" dirty="0">
                  <a:solidFill>
                    <a:schemeClr val="bg1"/>
                  </a:solidFill>
                  <a:ea typeface="Segoe UI Light" charset="0"/>
                  <a:cs typeface="Segoe UI Light" charset="0"/>
                </a:rPr>
                <a:t>Procurement delays</a:t>
              </a:r>
            </a:p>
            <a:p>
              <a:pPr marL="179207" indent="-179207" defTabSz="896030">
                <a:lnSpc>
                  <a:spcPct val="80000"/>
                </a:lnSpc>
                <a:spcAft>
                  <a:spcPts val="588"/>
                </a:spcAft>
                <a:buFont typeface="Arial"/>
                <a:buChar char="•"/>
              </a:pPr>
              <a:endParaRPr lang="en-US" sz="1371" kern="0" dirty="0">
                <a:solidFill>
                  <a:schemeClr val="bg1"/>
                </a:solidFill>
                <a:ea typeface="Segoe UI Light" charset="0"/>
                <a:cs typeface="Segoe UI Light" charset="0"/>
              </a:endParaRPr>
            </a:p>
          </p:txBody>
        </p:sp>
        <p:sp>
          <p:nvSpPr>
            <p:cNvPr id="52" name="TextBox 51"/>
            <p:cNvSpPr txBox="1"/>
            <p:nvPr/>
          </p:nvSpPr>
          <p:spPr>
            <a:xfrm>
              <a:off x="7405021" y="4475569"/>
              <a:ext cx="2756444" cy="1071507"/>
            </a:xfrm>
            <a:prstGeom prst="rect">
              <a:avLst/>
            </a:prstGeom>
            <a:noFill/>
          </p:spPr>
          <p:txBody>
            <a:bodyPr wrap="none" lIns="182781" tIns="146225" rIns="182781" bIns="146225" rtlCol="0">
              <a:spAutoFit/>
            </a:bodyPr>
            <a:lstStyle/>
            <a:p>
              <a:pPr defTabSz="896030">
                <a:lnSpc>
                  <a:spcPct val="90000"/>
                </a:lnSpc>
                <a:spcAft>
                  <a:spcPts val="600"/>
                </a:spcAft>
              </a:pPr>
              <a:r>
                <a:rPr lang="en-US" sz="2399" b="1" kern="0" dirty="0">
                  <a:solidFill>
                    <a:schemeClr val="bg1"/>
                  </a:solidFill>
                </a:rPr>
                <a:t>Your challenges</a:t>
              </a:r>
            </a:p>
            <a:p>
              <a:pPr defTabSz="896030">
                <a:lnSpc>
                  <a:spcPct val="90000"/>
                </a:lnSpc>
                <a:spcAft>
                  <a:spcPts val="600"/>
                </a:spcAft>
              </a:pPr>
              <a:endParaRPr lang="en-US" sz="2399" kern="0" dirty="0" err="1">
                <a:solidFill>
                  <a:schemeClr val="bg1"/>
                </a:solidFill>
              </a:endParaRPr>
            </a:p>
          </p:txBody>
        </p:sp>
        <p:cxnSp>
          <p:nvCxnSpPr>
            <p:cNvPr id="4" name="Straight Connector 3"/>
            <p:cNvCxnSpPr/>
            <p:nvPr/>
          </p:nvCxnSpPr>
          <p:spPr>
            <a:xfrm>
              <a:off x="6751637" y="4597196"/>
              <a:ext cx="0" cy="18871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274923" y="6352198"/>
              <a:ext cx="3909629" cy="400288"/>
            </a:xfrm>
            <a:prstGeom prst="rect">
              <a:avLst/>
            </a:prstGeom>
            <a:noFill/>
          </p:spPr>
          <p:txBody>
            <a:bodyPr wrap="none" lIns="175690" tIns="140552" rIns="175690" bIns="140552" rtlCol="0">
              <a:spAutoFit/>
            </a:bodyPr>
            <a:lstStyle/>
            <a:p>
              <a:pPr defTabSz="895999">
                <a:lnSpc>
                  <a:spcPct val="90000"/>
                </a:lnSpc>
                <a:spcAft>
                  <a:spcPts val="575"/>
                </a:spcAft>
              </a:pPr>
              <a:r>
                <a:rPr lang="en-US" sz="768" i="1" kern="0" dirty="0">
                  <a:solidFill>
                    <a:sysClr val="windowText" lastClr="000000"/>
                  </a:solidFill>
                </a:rPr>
                <a:t>Source: Business Case for Test Environment Management Whitepaper, Cognizant</a:t>
              </a:r>
            </a:p>
          </p:txBody>
        </p:sp>
      </p:grpSp>
      <p:cxnSp>
        <p:nvCxnSpPr>
          <p:cNvPr id="34" name="Straight Arrow Connector 33"/>
          <p:cNvCxnSpPr/>
          <p:nvPr/>
        </p:nvCxnSpPr>
        <p:spPr>
          <a:xfrm flipH="1">
            <a:off x="2098053" y="2869457"/>
            <a:ext cx="856621" cy="0"/>
          </a:xfrm>
          <a:prstGeom prst="straightConnector1">
            <a:avLst/>
          </a:prstGeom>
          <a:noFill/>
          <a:ln w="53975" cap="rnd" cmpd="sng" algn="ctr">
            <a:solidFill>
              <a:schemeClr val="bg1"/>
            </a:solidFill>
            <a:prstDash val="sysDot"/>
            <a:headEnd type="triangle"/>
            <a:tailEnd type="none"/>
          </a:ln>
          <a:effectLst/>
        </p:spPr>
      </p:cxnSp>
    </p:spTree>
    <p:extLst>
      <p:ext uri="{BB962C8B-B14F-4D97-AF65-F5344CB8AC3E}">
        <p14:creationId xmlns:p14="http://schemas.microsoft.com/office/powerpoint/2010/main" val="1210847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454" y="1649521"/>
            <a:ext cx="12187096" cy="2505063"/>
          </a:xfrm>
          <a:prstGeom prst="rect">
            <a:avLst/>
          </a:prstGeom>
          <a:solidFill>
            <a:srgbClr val="002050"/>
          </a:solidFill>
          <a:ln w="22225">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924"/>
            <a:endParaRPr lang="en-US" sz="1999" kern="0" dirty="0">
              <a:gradFill>
                <a:gsLst>
                  <a:gs pos="0">
                    <a:srgbClr val="FFFFFF"/>
                  </a:gs>
                  <a:gs pos="100000">
                    <a:srgbClr val="FFFFFF"/>
                  </a:gs>
                </a:gsLst>
                <a:lin ang="5400000" scaled="0"/>
              </a:gradFill>
            </a:endParaRPr>
          </a:p>
        </p:txBody>
      </p:sp>
      <p:sp>
        <p:nvSpPr>
          <p:cNvPr id="22" name="Rectangle 21"/>
          <p:cNvSpPr/>
          <p:nvPr/>
        </p:nvSpPr>
        <p:spPr bwMode="auto">
          <a:xfrm>
            <a:off x="2454" y="4154584"/>
            <a:ext cx="12187096" cy="2704581"/>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924"/>
            <a:endParaRPr lang="en-US" sz="1999" kern="0" dirty="0">
              <a:gradFill>
                <a:gsLst>
                  <a:gs pos="0">
                    <a:srgbClr val="FFFFFF"/>
                  </a:gs>
                  <a:gs pos="100000">
                    <a:srgbClr val="FFFFFF"/>
                  </a:gs>
                </a:gsLst>
                <a:lin ang="5400000" scaled="0"/>
              </a:gradFill>
            </a:endParaRPr>
          </a:p>
        </p:txBody>
      </p:sp>
      <p:sp>
        <p:nvSpPr>
          <p:cNvPr id="11" name="Rectangle 10"/>
          <p:cNvSpPr/>
          <p:nvPr/>
        </p:nvSpPr>
        <p:spPr bwMode="auto">
          <a:xfrm flipH="1">
            <a:off x="2453" y="1866"/>
            <a:ext cx="12221668" cy="6880200"/>
          </a:xfrm>
          <a:prstGeom prst="rect">
            <a:avLst/>
          </a:prstGeom>
          <a:solidFill>
            <a:srgbClr val="2424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1960" b="1" kern="0" dirty="0">
              <a:solidFill>
                <a:schemeClr val="bg1"/>
              </a:solidFill>
              <a:latin typeface="+mj-lt"/>
              <a:ea typeface="Segoe UI" pitchFamily="34" charset="0"/>
              <a:cs typeface="Segoe UI" pitchFamily="34" charset="0"/>
            </a:endParaRPr>
          </a:p>
        </p:txBody>
      </p:sp>
      <p:sp>
        <p:nvSpPr>
          <p:cNvPr id="5" name="Rectangle 4"/>
          <p:cNvSpPr/>
          <p:nvPr/>
        </p:nvSpPr>
        <p:spPr>
          <a:xfrm>
            <a:off x="320411" y="1226496"/>
            <a:ext cx="9369823" cy="778307"/>
          </a:xfrm>
          <a:prstGeom prst="rect">
            <a:avLst/>
          </a:prstGeom>
        </p:spPr>
        <p:txBody>
          <a:bodyPr wrap="square">
            <a:spAutoFit/>
          </a:bodyPr>
          <a:lstStyle/>
          <a:p>
            <a:pPr defTabSz="896030">
              <a:lnSpc>
                <a:spcPct val="90000"/>
              </a:lnSpc>
              <a:spcAft>
                <a:spcPts val="600"/>
              </a:spcAft>
            </a:pPr>
            <a:r>
              <a:rPr lang="en-US" sz="2156" kern="0" dirty="0">
                <a:solidFill>
                  <a:schemeClr val="bg1"/>
                </a:solidFill>
              </a:rPr>
              <a:t>Fast, easy, and lean dev-test environments in Azure.</a:t>
            </a:r>
          </a:p>
          <a:p>
            <a:pPr defTabSz="896030">
              <a:lnSpc>
                <a:spcPct val="90000"/>
              </a:lnSpc>
              <a:spcAft>
                <a:spcPts val="600"/>
              </a:spcAft>
            </a:pPr>
            <a:r>
              <a:rPr lang="en-US" sz="2156" kern="0" dirty="0">
                <a:solidFill>
                  <a:schemeClr val="bg1"/>
                </a:solidFill>
              </a:rPr>
              <a:t>Specifically for your team. On demand.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335" y="2412423"/>
            <a:ext cx="9575613" cy="5121535"/>
          </a:xfrm>
          <a:prstGeom prst="rect">
            <a:avLst/>
          </a:prstGeom>
        </p:spPr>
      </p:pic>
      <p:sp>
        <p:nvSpPr>
          <p:cNvPr id="2" name="Title 1"/>
          <p:cNvSpPr>
            <a:spLocks noGrp="1"/>
          </p:cNvSpPr>
          <p:nvPr>
            <p:ph type="title"/>
          </p:nvPr>
        </p:nvSpPr>
        <p:spPr/>
        <p:txBody>
          <a:bodyPr/>
          <a:lstStyle/>
          <a:p>
            <a:r>
              <a:rPr lang="en-US" dirty="0">
                <a:solidFill>
                  <a:schemeClr val="bg1"/>
                </a:solidFill>
              </a:rPr>
              <a:t>Azure DevTest Labs</a:t>
            </a:r>
          </a:p>
        </p:txBody>
      </p:sp>
    </p:spTree>
    <p:extLst>
      <p:ext uri="{BB962C8B-B14F-4D97-AF65-F5344CB8AC3E}">
        <p14:creationId xmlns:p14="http://schemas.microsoft.com/office/powerpoint/2010/main" val="2011679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7" presetClass="exit" presetSubtype="1" fill="hold" grpId="0" nodeType="withEffect">
                                  <p:stCondLst>
                                    <p:cond delay="0"/>
                                  </p:stCondLst>
                                  <p:childTnLst>
                                    <p:anim calcmode="lin" valueType="num">
                                      <p:cBhvr>
                                        <p:cTn id="12" dur="500"/>
                                        <p:tgtEl>
                                          <p:spTgt spid="20"/>
                                        </p:tgtEl>
                                        <p:attrNameLst>
                                          <p:attrName>ppt_x</p:attrName>
                                        </p:attrNameLst>
                                      </p:cBhvr>
                                      <p:tavLst>
                                        <p:tav tm="0">
                                          <p:val>
                                            <p:strVal val="ppt_x"/>
                                          </p:val>
                                        </p:tav>
                                        <p:tav tm="100000">
                                          <p:val>
                                            <p:strVal val="ppt_x"/>
                                          </p:val>
                                        </p:tav>
                                      </p:tavLst>
                                    </p:anim>
                                    <p:anim calcmode="lin" valueType="num">
                                      <p:cBhvr>
                                        <p:cTn id="13" dur="500"/>
                                        <p:tgtEl>
                                          <p:spTgt spid="20"/>
                                        </p:tgtEl>
                                        <p:attrNameLst>
                                          <p:attrName>ppt_y</p:attrName>
                                        </p:attrNameLst>
                                      </p:cBhvr>
                                      <p:tavLst>
                                        <p:tav tm="0">
                                          <p:val>
                                            <p:strVal val="ppt_y"/>
                                          </p:val>
                                        </p:tav>
                                        <p:tav tm="100000">
                                          <p:val>
                                            <p:strVal val="ppt_y-ppt_h/2"/>
                                          </p:val>
                                        </p:tav>
                                      </p:tavLst>
                                    </p:anim>
                                    <p:anim calcmode="lin" valueType="num">
                                      <p:cBhvr>
                                        <p:cTn id="14" dur="500"/>
                                        <p:tgtEl>
                                          <p:spTgt spid="20"/>
                                        </p:tgtEl>
                                        <p:attrNameLst>
                                          <p:attrName>ppt_w</p:attrName>
                                        </p:attrNameLst>
                                      </p:cBhvr>
                                      <p:tavLst>
                                        <p:tav tm="0">
                                          <p:val>
                                            <p:strVal val="ppt_w"/>
                                          </p:val>
                                        </p:tav>
                                        <p:tav tm="100000">
                                          <p:val>
                                            <p:strVal val="ppt_w"/>
                                          </p:val>
                                        </p:tav>
                                      </p:tavLst>
                                    </p:anim>
                                    <p:anim calcmode="lin" valueType="num">
                                      <p:cBhvr>
                                        <p:cTn id="15" dur="500"/>
                                        <p:tgtEl>
                                          <p:spTgt spid="20"/>
                                        </p:tgtEl>
                                        <p:attrNameLst>
                                          <p:attrName>ppt_h</p:attrName>
                                        </p:attrNameLst>
                                      </p:cBhvr>
                                      <p:tavLst>
                                        <p:tav tm="0">
                                          <p:val>
                                            <p:strVal val="ppt_h"/>
                                          </p:val>
                                        </p:tav>
                                        <p:tav tm="100000">
                                          <p:val>
                                            <p:fltVal val="0"/>
                                          </p:val>
                                        </p:tav>
                                      </p:tavLst>
                                    </p:anim>
                                    <p:set>
                                      <p:cBhvr>
                                        <p:cTn id="16" dur="1" fill="hold">
                                          <p:stCondLst>
                                            <p:cond delay="499"/>
                                          </p:stCondLst>
                                        </p:cTn>
                                        <p:tgtEl>
                                          <p:spTgt spid="20"/>
                                        </p:tgtEl>
                                        <p:attrNameLst>
                                          <p:attrName>style.visibility</p:attrName>
                                        </p:attrNameLst>
                                      </p:cBhvr>
                                      <p:to>
                                        <p:strVal val="hidden"/>
                                      </p:to>
                                    </p:set>
                                  </p:childTnLst>
                                </p:cTn>
                              </p:par>
                              <p:par>
                                <p:cTn id="17" presetID="17" presetClass="exit" presetSubtype="4" fill="hold" grpId="0" nodeType="withEffect">
                                  <p:stCondLst>
                                    <p:cond delay="0"/>
                                  </p:stCondLst>
                                  <p:childTnLst>
                                    <p:anim calcmode="lin" valueType="num">
                                      <p:cBhvr>
                                        <p:cTn id="18" dur="500"/>
                                        <p:tgtEl>
                                          <p:spTgt spid="22"/>
                                        </p:tgtEl>
                                        <p:attrNameLst>
                                          <p:attrName>ppt_x</p:attrName>
                                        </p:attrNameLst>
                                      </p:cBhvr>
                                      <p:tavLst>
                                        <p:tav tm="0">
                                          <p:val>
                                            <p:strVal val="ppt_x"/>
                                          </p:val>
                                        </p:tav>
                                        <p:tav tm="100000">
                                          <p:val>
                                            <p:strVal val="ppt_x"/>
                                          </p:val>
                                        </p:tav>
                                      </p:tavLst>
                                    </p:anim>
                                    <p:anim calcmode="lin" valueType="num">
                                      <p:cBhvr>
                                        <p:cTn id="19" dur="500"/>
                                        <p:tgtEl>
                                          <p:spTgt spid="22"/>
                                        </p:tgtEl>
                                        <p:attrNameLst>
                                          <p:attrName>ppt_y</p:attrName>
                                        </p:attrNameLst>
                                      </p:cBhvr>
                                      <p:tavLst>
                                        <p:tav tm="0">
                                          <p:val>
                                            <p:strVal val="ppt_y"/>
                                          </p:val>
                                        </p:tav>
                                        <p:tav tm="100000">
                                          <p:val>
                                            <p:strVal val="ppt_y+ppt_h/2"/>
                                          </p:val>
                                        </p:tav>
                                      </p:tavLst>
                                    </p:anim>
                                    <p:anim calcmode="lin" valueType="num">
                                      <p:cBhvr>
                                        <p:cTn id="20" dur="500"/>
                                        <p:tgtEl>
                                          <p:spTgt spid="22"/>
                                        </p:tgtEl>
                                        <p:attrNameLst>
                                          <p:attrName>ppt_w</p:attrName>
                                        </p:attrNameLst>
                                      </p:cBhvr>
                                      <p:tavLst>
                                        <p:tav tm="0">
                                          <p:val>
                                            <p:strVal val="ppt_w"/>
                                          </p:val>
                                        </p:tav>
                                        <p:tav tm="100000">
                                          <p:val>
                                            <p:strVal val="ppt_w"/>
                                          </p:val>
                                        </p:tav>
                                      </p:tavLst>
                                    </p:anim>
                                    <p:anim calcmode="lin" valueType="num">
                                      <p:cBhvr>
                                        <p:cTn id="21" dur="500"/>
                                        <p:tgtEl>
                                          <p:spTgt spid="22"/>
                                        </p:tgtEl>
                                        <p:attrNameLst>
                                          <p:attrName>ppt_h</p:attrName>
                                        </p:attrNameLst>
                                      </p:cBhvr>
                                      <p:tavLst>
                                        <p:tav tm="0">
                                          <p:val>
                                            <p:strVal val="ppt_h"/>
                                          </p:val>
                                        </p:tav>
                                        <p:tav tm="100000">
                                          <p:val>
                                            <p:fltVal val="0"/>
                                          </p:val>
                                        </p:tav>
                                      </p:tavLst>
                                    </p:anim>
                                    <p:set>
                                      <p:cBhvr>
                                        <p:cTn id="22" dur="1" fill="hold">
                                          <p:stCondLst>
                                            <p:cond delay="499"/>
                                          </p:stCondLst>
                                        </p:cTn>
                                        <p:tgtEl>
                                          <p:spTgt spid="22"/>
                                        </p:tgtEl>
                                        <p:attrNameLst>
                                          <p:attrName>style.visibility</p:attrName>
                                        </p:attrNameLst>
                                      </p:cBhvr>
                                      <p:to>
                                        <p:strVal val="hidden"/>
                                      </p:to>
                                    </p:set>
                                  </p:childTnLst>
                                </p:cTn>
                              </p:par>
                              <p:par>
                                <p:cTn id="23" presetID="16" presetClass="entr" presetSubtype="42"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outHorizontal)">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11" grpId="0" animBg="1"/>
      <p:bldP spid="5" grpId="0"/>
      <p:bldP spid="2" grpId="0"/>
    </p:bldLst>
  </p:timing>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125</TotalTime>
  <Words>3062</Words>
  <Application>Microsoft Office PowerPoint</Application>
  <PresentationFormat>Widescreen</PresentationFormat>
  <Paragraphs>562</Paragraphs>
  <Slides>62</Slides>
  <Notes>38</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62</vt:i4>
      </vt:variant>
    </vt:vector>
  </HeadingPairs>
  <TitlesOfParts>
    <vt:vector size="76" baseType="lpstr">
      <vt:lpstr>ＭＳ Ｐゴシック</vt:lpstr>
      <vt:lpstr>Arial</vt:lpstr>
      <vt:lpstr>Calibri</vt:lpstr>
      <vt:lpstr>Consolas</vt:lpstr>
      <vt:lpstr>Segoe</vt:lpstr>
      <vt:lpstr>Segoe Pro Display Light</vt:lpstr>
      <vt:lpstr>Segoe Pro Display Semibold</vt:lpstr>
      <vt:lpstr>Segoe UI</vt:lpstr>
      <vt:lpstr>Segoe UI Light</vt:lpstr>
      <vt:lpstr>Segoe UI Semibold</vt:lpstr>
      <vt:lpstr>Segoe UI Semilight</vt:lpstr>
      <vt:lpstr>Wingdings</vt:lpstr>
      <vt:lpstr>WHITE TEMPLATE</vt:lpstr>
      <vt:lpstr>COLOR TEMPLATE</vt:lpstr>
      <vt:lpstr>Azure and Office 365 DevCamp – Developer Tools</vt:lpstr>
      <vt:lpstr>Agenda</vt:lpstr>
      <vt:lpstr>Developer Environment Options</vt:lpstr>
      <vt:lpstr>A Suite of Azure Developer Tools and SDKs</vt:lpstr>
      <vt:lpstr>Dev Box in the Cloud</vt:lpstr>
      <vt:lpstr>Azure DevTest Labs  </vt:lpstr>
      <vt:lpstr>Dev-test in the cloud: drivers and concerns </vt:lpstr>
      <vt:lpstr>Challenges of running dev-test on premises</vt:lpstr>
      <vt:lpstr>Azure DevTest Labs</vt:lpstr>
      <vt:lpstr>Worry-free self-service</vt:lpstr>
      <vt:lpstr>Tools</vt:lpstr>
      <vt:lpstr>Azure Tools  </vt:lpstr>
      <vt:lpstr>Visual Studio Code</vt:lpstr>
      <vt:lpstr>Docker Tools for Visual Studio 2015 (Preview)</vt:lpstr>
      <vt:lpstr>Azure Toolkit for Eclipse/for IntelliJ</vt:lpstr>
      <vt:lpstr>PowerPoint Presentation</vt:lpstr>
      <vt:lpstr>PowerPoint Presentation</vt:lpstr>
      <vt:lpstr>SDK’s</vt:lpstr>
      <vt:lpstr>Your OS, frameworks, and data sources</vt:lpstr>
      <vt:lpstr>.NET</vt:lpstr>
      <vt:lpstr>Windows 10 and UWP</vt:lpstr>
      <vt:lpstr>.NET today</vt:lpstr>
      <vt:lpstr>Visual Studio</vt:lpstr>
      <vt:lpstr>Java + Azure </vt:lpstr>
      <vt:lpstr>Java Dev Center – azure.com/java </vt:lpstr>
      <vt:lpstr>Java deployment in Azure</vt:lpstr>
      <vt:lpstr>VMs – Many ways to get started</vt:lpstr>
      <vt:lpstr>PowerPoint Presentation</vt:lpstr>
      <vt:lpstr>Provisioning</vt:lpstr>
      <vt:lpstr>Azure Resource Manager</vt:lpstr>
      <vt:lpstr>SDKs for Java</vt:lpstr>
      <vt:lpstr>DocumentDB: Tools, SDKs and protocol support for MongoDB</vt:lpstr>
      <vt:lpstr>Demo</vt:lpstr>
      <vt:lpstr>Announcing Azure Command-Line Interface (CLI) 2.0 Preview</vt:lpstr>
      <vt:lpstr>Node.js + Azure </vt:lpstr>
      <vt:lpstr>Node Dev Center – azure.com/node </vt:lpstr>
      <vt:lpstr>azure.microsoft.com/downloads/</vt:lpstr>
      <vt:lpstr>PowerPoint Presentation</vt:lpstr>
      <vt:lpstr>azure.github.com</vt:lpstr>
      <vt:lpstr>SDKs for Node</vt:lpstr>
      <vt:lpstr>Demo</vt:lpstr>
      <vt:lpstr>Developer Benefits</vt:lpstr>
      <vt:lpstr>PowerPoint Presentation</vt:lpstr>
      <vt:lpstr>Developer Resources</vt:lpstr>
      <vt:lpstr>Tools</vt:lpstr>
      <vt:lpstr>PowerPoint Presentation</vt:lpstr>
      <vt:lpstr>Getting Started Now</vt:lpstr>
      <vt:lpstr>Questions?</vt:lpstr>
      <vt:lpstr>PowerPoint Presentation</vt:lpstr>
      <vt:lpstr>PowerPoint Presentation</vt:lpstr>
      <vt:lpstr>PowerPoint Presentation</vt:lpstr>
      <vt:lpstr>Cognitive Services: 0-60</vt:lpstr>
      <vt:lpstr>PowerPoint Presentation</vt:lpstr>
      <vt:lpstr>Vision APIs: Getting Started</vt:lpstr>
      <vt:lpstr>PowerPoint Presentation</vt:lpstr>
      <vt:lpstr>PowerPoint Presentation</vt:lpstr>
      <vt:lpstr>Introducing Language Understanding Intelligence Service (LUIS) </vt:lpstr>
      <vt:lpstr>Text Analytics and LUIS</vt:lpstr>
      <vt:lpstr>PowerPoint Presentation</vt:lpstr>
      <vt:lpstr>PowerPoint Presentation</vt:lpstr>
      <vt:lpstr>References</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and Office 365 DevCamp – Developer Tools</dc:title>
  <dc:creator>Israel Vega Jr.</dc:creator>
  <cp:lastModifiedBy>Israel Vega Jr.</cp:lastModifiedBy>
  <cp:revision>13</cp:revision>
  <dcterms:created xsi:type="dcterms:W3CDTF">2016-09-30T21:57:34Z</dcterms:created>
  <dcterms:modified xsi:type="dcterms:W3CDTF">2016-10-01T00:03:20Z</dcterms:modified>
</cp:coreProperties>
</file>